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84" r:id="rId3"/>
    <p:sldId id="257" r:id="rId4"/>
    <p:sldId id="884" r:id="rId5"/>
    <p:sldId id="1163" r:id="rId6"/>
    <p:sldId id="1164" r:id="rId7"/>
    <p:sldId id="1165" r:id="rId8"/>
    <p:sldId id="1166" r:id="rId9"/>
    <p:sldId id="1167" r:id="rId10"/>
    <p:sldId id="1168" r:id="rId11"/>
    <p:sldId id="1169" r:id="rId12"/>
    <p:sldId id="1170" r:id="rId13"/>
    <p:sldId id="1171" r:id="rId14"/>
    <p:sldId id="1172" r:id="rId15"/>
    <p:sldId id="1173" r:id="rId16"/>
    <p:sldId id="1174" r:id="rId17"/>
    <p:sldId id="1175" r:id="rId18"/>
    <p:sldId id="1176" r:id="rId19"/>
    <p:sldId id="1190" r:id="rId20"/>
    <p:sldId id="1177" r:id="rId21"/>
    <p:sldId id="1178" r:id="rId22"/>
    <p:sldId id="1179" r:id="rId23"/>
    <p:sldId id="1180" r:id="rId24"/>
    <p:sldId id="1181" r:id="rId25"/>
    <p:sldId id="1182" r:id="rId26"/>
    <p:sldId id="1183" r:id="rId27"/>
    <p:sldId id="1184" r:id="rId28"/>
    <p:sldId id="1185" r:id="rId29"/>
    <p:sldId id="1186" r:id="rId30"/>
    <p:sldId id="1187" r:id="rId31"/>
    <p:sldId id="1188" r:id="rId32"/>
    <p:sldId id="1189" r:id="rId33"/>
    <p:sldId id="1191" r:id="rId34"/>
    <p:sldId id="1192" r:id="rId35"/>
    <p:sldId id="1193" r:id="rId36"/>
    <p:sldId id="1194" r:id="rId37"/>
    <p:sldId id="1195" r:id="rId38"/>
    <p:sldId id="1196" r:id="rId39"/>
    <p:sldId id="1197" r:id="rId40"/>
    <p:sldId id="1198" r:id="rId41"/>
    <p:sldId id="1199" r:id="rId42"/>
    <p:sldId id="1200" r:id="rId43"/>
    <p:sldId id="1201" r:id="rId44"/>
    <p:sldId id="1202" r:id="rId45"/>
    <p:sldId id="1203" r:id="rId46"/>
    <p:sldId id="1204" r:id="rId47"/>
    <p:sldId id="1205" r:id="rId48"/>
    <p:sldId id="1206" r:id="rId49"/>
    <p:sldId id="1207" r:id="rId50"/>
    <p:sldId id="1008" r:id="rId51"/>
    <p:sldId id="596" r:id="rId52"/>
    <p:sldId id="597" r:id="rId53"/>
    <p:sldId id="1006" r:id="rId54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1pPr>
    <a:lvl2pPr marL="286966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2pPr>
    <a:lvl3pPr marL="573931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3pPr>
    <a:lvl4pPr marL="860897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4pPr>
    <a:lvl5pPr marL="1147862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5pPr>
    <a:lvl6pPr marL="1434829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6pPr>
    <a:lvl7pPr marL="1721794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7pPr>
    <a:lvl8pPr marL="2008760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8pPr>
    <a:lvl9pPr marL="2295725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F1123"/>
    <a:srgbClr val="FF00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9" autoAdjust="0"/>
    <p:restoredTop sz="88353" autoAdjust="0"/>
  </p:normalViewPr>
  <p:slideViewPr>
    <p:cSldViewPr>
      <p:cViewPr varScale="1">
        <p:scale>
          <a:sx n="159" d="100"/>
          <a:sy n="159" d="100"/>
        </p:scale>
        <p:origin x="632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92"/>
    </p:cViewPr>
  </p:sorterViewPr>
  <p:notesViewPr>
    <p:cSldViewPr snapToObjects="1">
      <p:cViewPr varScale="1">
        <p:scale>
          <a:sx n="93" d="100"/>
          <a:sy n="93" d="100"/>
        </p:scale>
        <p:origin x="-27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179203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4057F5-8B38-F146-AF42-2AA10A8FE554}" type="datetime3">
              <a:rPr lang="fr-FR" smtClean="0"/>
              <a:t>10.12.21</a:t>
            </a:fld>
            <a:endParaRPr lang="fr-FR" dirty="0"/>
          </a:p>
        </p:txBody>
      </p:sp>
      <p:sp>
        <p:nvSpPr>
          <p:cNvPr id="179204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179205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C747-54C6-C44E-99C4-4554C8F1C7CB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2346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4096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593AEA-2A5D-7A41-A5AB-3DAC2C8E1F07}" type="datetime3">
              <a:rPr lang="fr-FR" smtClean="0"/>
              <a:t>10.12.21</a:t>
            </a:fld>
            <a:endParaRPr lang="fr-FR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096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4096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43612B-4AD7-224C-92CE-89840A98D154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332600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+mn-ea"/>
        <a:cs typeface="+mn-cs"/>
      </a:defRPr>
    </a:lvl1pPr>
    <a:lvl2pPr marL="286966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2pPr>
    <a:lvl3pPr marL="573931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3pPr>
    <a:lvl4pPr marL="860897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4pPr>
    <a:lvl5pPr marL="1147862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5pPr>
    <a:lvl6pPr marL="1434829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6pPr>
    <a:lvl7pPr marL="1721794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7pPr>
    <a:lvl8pPr marL="2008760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8pPr>
    <a:lvl9pPr marL="2295725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Quelques mots sur le créateur de cette présentation: Yves Roger Cornil.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Microsoft MVP Consumer Macintosh du 1/1/2007 au 31/12/2015.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Verdana" pitchFamily="-109" charset="0"/>
              </a:rPr>
              <a:t>Microsoft MVP Office &amp; services depuis le 1/1/2016.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 en 1981 – Vice-président de Microcam (Rennes).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Microcam06 en 1989 – Président d’honneur de Microcam06 (Nice) 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Créateur de la section micro à Fréjus Vous Accueille, animateur micro de février 2002 à juin 2007.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Animateur au CILAC (59 La Madeleine) depuis avril 2013.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Apple Teacher iPad depuis avril 2020.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6C900-B255-3C41-926F-1299A91EFA4B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B336FBD-8864-DC42-B27F-2328EED05712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’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097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404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7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2949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6440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6099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1733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passe quelques réglages : analyse, temps d’écran, Siri.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719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4952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 renommé le disque externe.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4727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3893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023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48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220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4273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0547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6823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485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7944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7162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2969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4745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077798B3-52D7-B448-A836-A38BB7F79D7C}" type="datetime1">
              <a:rPr lang="fr-FR" smtClean="0"/>
              <a:t>10/12/2021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233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912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7942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3531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7550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119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9873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41391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7982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38687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099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4543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5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110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6373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91365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65053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6703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18666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8650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68775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5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26313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7946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1CEE4E-B0B7-EE4C-AF58-4E418E017C0A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505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35C51FE-9266-7747-B9EF-08CB750EDB34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9431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703D69CD-AEDC-414F-A901-ACEB03E5ABFA}" type="datetime1">
              <a:rPr lang="fr-FR" smtClean="0"/>
              <a:t>10/12/2021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141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Big Sur sera installé sur le disque T5-2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376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061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138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Les ateliers du Cilac - Installation de Big Sur rt Monterey 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210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5" y="1598136"/>
            <a:ext cx="7773292" cy="110253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2914986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66" indent="0" algn="ctr">
              <a:buNone/>
              <a:defRPr/>
            </a:lvl2pPr>
            <a:lvl3pPr marL="482131" indent="0" algn="ctr">
              <a:buNone/>
              <a:defRPr/>
            </a:lvl3pPr>
            <a:lvl4pPr marL="723198" indent="0" algn="ctr">
              <a:buNone/>
              <a:defRPr/>
            </a:lvl4pPr>
            <a:lvl5pPr marL="964263" indent="0" algn="ctr">
              <a:buNone/>
              <a:defRPr/>
            </a:lvl5pPr>
            <a:lvl6pPr marL="1205329" indent="0" algn="ctr">
              <a:buNone/>
              <a:defRPr/>
            </a:lvl6pPr>
            <a:lvl7pPr marL="1446394" indent="0" algn="ctr">
              <a:buNone/>
              <a:defRPr/>
            </a:lvl7pPr>
            <a:lvl8pPr marL="1687461" indent="0" algn="ctr">
              <a:buNone/>
              <a:defRPr/>
            </a:lvl8pPr>
            <a:lvl9pPr marL="1928526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2F5CC5-F799-F845-A9B4-17F2E50117D0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7BCAE8-5661-104B-B50B-ECC02A211B14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4207" y="287984"/>
            <a:ext cx="1942208" cy="4855517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7587" y="287984"/>
            <a:ext cx="5719465" cy="48555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1114C4-AB13-874B-BB6A-E4E28A8BE1FF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A9C9C0-79C3-284B-BEEA-E214CCE4EF7B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3305101"/>
            <a:ext cx="7772176" cy="1021333"/>
          </a:xfrm>
        </p:spPr>
        <p:txBody>
          <a:bodyPr anchor="t"/>
          <a:lstStyle>
            <a:lvl1pPr algn="l">
              <a:defRPr sz="2056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179960"/>
            <a:ext cx="7772176" cy="1125141"/>
          </a:xfrm>
        </p:spPr>
        <p:txBody>
          <a:bodyPr anchor="b"/>
          <a:lstStyle>
            <a:lvl1pPr marL="0" indent="0">
              <a:buNone/>
              <a:defRPr sz="1055"/>
            </a:lvl1pPr>
            <a:lvl2pPr marL="241066" indent="0">
              <a:buNone/>
              <a:defRPr sz="949"/>
            </a:lvl2pPr>
            <a:lvl3pPr marL="482131" indent="0">
              <a:buNone/>
              <a:defRPr sz="844"/>
            </a:lvl3pPr>
            <a:lvl4pPr marL="723198" indent="0">
              <a:buNone/>
              <a:defRPr sz="738"/>
            </a:lvl4pPr>
            <a:lvl5pPr marL="964263" indent="0">
              <a:buNone/>
              <a:defRPr sz="738"/>
            </a:lvl5pPr>
            <a:lvl6pPr marL="1205329" indent="0">
              <a:buNone/>
              <a:defRPr sz="738"/>
            </a:lvl6pPr>
            <a:lvl7pPr marL="1446394" indent="0">
              <a:buNone/>
              <a:defRPr sz="738"/>
            </a:lvl7pPr>
            <a:lvl8pPr marL="1687461" indent="0">
              <a:buNone/>
              <a:defRPr sz="738"/>
            </a:lvl8pPr>
            <a:lvl9pPr marL="1928526" indent="0">
              <a:buNone/>
              <a:defRPr sz="73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0468E-211D-5F43-A9F4-09CF90654049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7586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D04B3C-0789-C744-B530-18334130988B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8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1630785"/>
            <a:ext cx="4039568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151093"/>
            <a:ext cx="4041799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1630785"/>
            <a:ext cx="4041799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DE5A83-8513-C84B-B490-77B03F0A9494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12873E-B067-634B-B49B-40ADADBF5E5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3FBAA0-A6B0-1A4E-946E-494E53F8C89E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106"/>
            <a:ext cx="3008189" cy="871481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05104"/>
            <a:ext cx="5111130" cy="4389221"/>
          </a:xfrm>
        </p:spPr>
        <p:txBody>
          <a:bodyPr/>
          <a:lstStyle>
            <a:lvl1pPr>
              <a:defRPr sz="1740"/>
            </a:lvl1pPr>
            <a:lvl2pPr>
              <a:defRPr sz="1529"/>
            </a:lvl2pPr>
            <a:lvl3pPr>
              <a:defRPr sz="1266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47" y="1076586"/>
            <a:ext cx="3008189" cy="3517738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84E4AD-2D95-A747-9013-508AD755DA32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35" y="3600618"/>
            <a:ext cx="5486178" cy="425276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35" y="459600"/>
            <a:ext cx="5486178" cy="3085766"/>
          </a:xfrm>
        </p:spPr>
        <p:txBody>
          <a:bodyPr/>
          <a:lstStyle>
            <a:lvl1pPr marL="0" indent="0">
              <a:buNone/>
              <a:defRPr sz="1740"/>
            </a:lvl1pPr>
            <a:lvl2pPr marL="241066" indent="0">
              <a:buNone/>
              <a:defRPr sz="1529"/>
            </a:lvl2pPr>
            <a:lvl3pPr marL="482131" indent="0">
              <a:buNone/>
              <a:defRPr sz="1266"/>
            </a:lvl3pPr>
            <a:lvl4pPr marL="723198" indent="0">
              <a:buNone/>
              <a:defRPr sz="1055"/>
            </a:lvl4pPr>
            <a:lvl5pPr marL="964263" indent="0">
              <a:buNone/>
              <a:defRPr sz="1055"/>
            </a:lvl5pPr>
            <a:lvl6pPr marL="1205329" indent="0">
              <a:buNone/>
              <a:defRPr sz="1055"/>
            </a:lvl6pPr>
            <a:lvl7pPr marL="1446394" indent="0">
              <a:buNone/>
              <a:defRPr sz="1055"/>
            </a:lvl7pPr>
            <a:lvl8pPr marL="1687461" indent="0">
              <a:buNone/>
              <a:defRPr sz="1055"/>
            </a:lvl8pPr>
            <a:lvl9pPr marL="1928526" indent="0">
              <a:buNone/>
              <a:defRPr sz="1055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35" y="4025895"/>
            <a:ext cx="5486178" cy="603591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FCD0A1-2755-AA45-AFA7-32A0A0DB4869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7" y="287983"/>
            <a:ext cx="7768827" cy="1198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et modifiez le 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1486794"/>
            <a:ext cx="7768827" cy="36567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pour modifier les styles du texte du masque</a:t>
            </a:r>
          </a:p>
          <a:p>
            <a:pPr lvl="1"/>
            <a:r>
              <a:rPr lang="en-US">
                <a:sym typeface="Times" pitchFamily="-111" charset="0"/>
              </a:rPr>
              <a:t>Deuxième niveau</a:t>
            </a:r>
          </a:p>
          <a:p>
            <a:pPr lvl="2"/>
            <a:r>
              <a:rPr lang="en-US">
                <a:sym typeface="Times" pitchFamily="-111" charset="0"/>
              </a:rPr>
              <a:t>Troisième niveau</a:t>
            </a:r>
          </a:p>
          <a:p>
            <a:pPr lvl="3"/>
            <a:r>
              <a:rPr lang="en-US">
                <a:sym typeface="Times" pitchFamily="-111" charset="0"/>
              </a:rPr>
              <a:t>Quatrième niveau</a:t>
            </a:r>
          </a:p>
          <a:p>
            <a:pPr lvl="4"/>
            <a:r>
              <a:rPr lang="en-US">
                <a:sym typeface="Times" pitchFamily="-111" charset="0"/>
              </a:rPr>
              <a:t>Cinquième niveau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5969" y="4688086"/>
            <a:ext cx="241102" cy="2076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949">
                <a:solidFill>
                  <a:schemeClr val="tx1"/>
                </a:solidFill>
                <a:latin typeface="+mn-lt"/>
                <a:ea typeface="Times" pitchFamily="-111" charset="0"/>
                <a:cs typeface="Times" pitchFamily="-111" charset="0"/>
                <a:sym typeface="Times" pitchFamily="-111" charset="0"/>
              </a:defRPr>
            </a:lvl1pPr>
          </a:lstStyle>
          <a:p>
            <a:fld id="{C18BADB2-18C9-2A44-B609-E3E49176EB07}" type="slidenum">
              <a:rPr lang="en-US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+mj-lt"/>
          <a:ea typeface="+mj-ea"/>
          <a:cs typeface="+mj-cs"/>
          <a:sym typeface="Times" pitchFamily="-111" charset="0"/>
        </a:defRPr>
      </a:lvl1pPr>
      <a:lvl2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2pPr>
      <a:lvl3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3pPr>
      <a:lvl4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4pPr>
      <a:lvl5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5pPr>
      <a:lvl6pPr marL="243577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6pPr>
      <a:lvl7pPr marL="484642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7pPr>
      <a:lvl8pPr marL="725709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8pPr>
      <a:lvl9pPr marL="966775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9pPr>
    </p:titleStyle>
    <p:bodyStyle>
      <a:lvl1pPr marL="201725" indent="-180799" algn="l" rtl="0" fontAlgn="base">
        <a:spcBef>
          <a:spcPts val="580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1pPr>
      <a:lvl2pPr marL="359088" indent="-150666" algn="l" rtl="0" fontAlgn="base">
        <a:spcBef>
          <a:spcPts val="527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2004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2pPr>
      <a:lvl3pPr marL="570020" indent="-120533" algn="l" rtl="0" fontAlgn="base">
        <a:spcBef>
          <a:spcPts val="475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1793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3pPr>
      <a:lvl4pPr marL="811086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4pPr>
      <a:lvl5pPr marL="1052152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5pPr>
      <a:lvl6pPr marL="1293217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6pPr>
      <a:lvl7pPr marL="1534284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7pPr>
      <a:lvl8pPr marL="1775349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8pPr>
      <a:lvl9pPr marL="2016415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9pPr>
    </p:bodyStyle>
    <p:otherStyle>
      <a:defPPr>
        <a:defRPr lang="fr-FR"/>
      </a:defPPr>
      <a:lvl1pPr marL="0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6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3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198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263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329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394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46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52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nil.com/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rnil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-9256"/>
            <a:ext cx="9086270" cy="123926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03" tIns="65002" rIns="130003" bIns="6500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Les Ateliers du Cilac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Yves Cornil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34296" y="1245497"/>
            <a:ext cx="9234670" cy="284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427" algn="ctr"/>
            <a:r>
              <a:rPr lang="fr-FR" sz="2000" i="1" dirty="0">
                <a:solidFill>
                  <a:srgbClr val="363099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Initiation et perfectionnement à l’utilisation de la micro-informatique.</a:t>
            </a:r>
          </a:p>
          <a:p>
            <a:pPr marL="56437"/>
            <a:r>
              <a:rPr lang="fr-FR" sz="3600" dirty="0">
                <a:solidFill>
                  <a:srgbClr val="FF000B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Perfectionnement à macOS </a:t>
            </a:r>
          </a:p>
          <a:p>
            <a:pPr marL="56437"/>
            <a:r>
              <a:rPr lang="fr-FR" sz="28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Installation sur un disque externe</a:t>
            </a:r>
          </a:p>
          <a:p>
            <a:pPr marL="56437"/>
            <a:r>
              <a:rPr lang="fr-FR" sz="28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De Big Sur et de Monterey</a:t>
            </a:r>
          </a:p>
          <a:p>
            <a:pPr marL="56437" algn="ctr"/>
            <a:endParaRPr lang="fr-FR" dirty="0">
              <a:solidFill>
                <a:schemeClr val="accent2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marL="56437" algn="ctr"/>
            <a:r>
              <a:rPr lang="fr-FR" sz="14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29/10/2021</a:t>
            </a:r>
            <a:endParaRPr lang="fr-FR" sz="1400" dirty="0">
              <a:solidFill>
                <a:srgbClr val="3366FF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67057" y="4120794"/>
            <a:ext cx="3063211" cy="903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©Yves Cornil</a:t>
            </a:r>
            <a:r>
              <a:rPr lang="fr-FR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  <a:b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</a:b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  <a:hlinkClick r:id="rId3"/>
              </a:rPr>
              <a:t>www.cornil.com</a:t>
            </a: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0920" y="47744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0" name="Picture 9" descr="logo-mv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7936" y="3997551"/>
            <a:ext cx="1233040" cy="49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0" y="4245921"/>
            <a:ext cx="1496568" cy="713232"/>
          </a:xfrm>
          <a:prstGeom prst="rect">
            <a:avLst/>
          </a:prstGeom>
        </p:spPr>
      </p:pic>
      <p:pic>
        <p:nvPicPr>
          <p:cNvPr id="8" name="Image 7" descr="logo-conumTD.jpg">
            <a:extLst>
              <a:ext uri="{FF2B5EF4-FFF2-40B4-BE49-F238E27FC236}">
                <a16:creationId xmlns:a16="http://schemas.microsoft.com/office/drawing/2014/main" id="{AFE6890D-C900-7949-9F42-1E0E8FD99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00" y="3118137"/>
            <a:ext cx="1023750" cy="1023750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2FF503-F3BB-254A-9020-E51B7F75DD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936" y="4607236"/>
            <a:ext cx="1547664" cy="4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8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Image 4" descr="Une image contenant texte, moniteur, capture d’écran, carte de visite&#10;&#10;Description générée automatiquement">
            <a:extLst>
              <a:ext uri="{FF2B5EF4-FFF2-40B4-BE49-F238E27FC236}">
                <a16:creationId xmlns:a16="http://schemas.microsoft.com/office/drawing/2014/main" id="{6E2F711D-5F13-7B4D-9A32-088BB44AF2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799821"/>
            <a:ext cx="4197085" cy="314781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4AB4BF-B07B-6C4B-9BDF-933B2484FE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280" y="799821"/>
            <a:ext cx="4197085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046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Configuration du compte Apple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DD7D84-7A66-2346-8191-5444334D83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706786"/>
            <a:ext cx="6197944" cy="40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1316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E173CD-5FBD-CD4F-9472-39B0D86F08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699542"/>
            <a:ext cx="4221088" cy="31658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9BB718-B7FF-CB4A-9180-7C310FDE59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685" y="699542"/>
            <a:ext cx="4221088" cy="31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26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ABF847-957E-AB4B-AF57-3B2E6696D6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14" y="915565"/>
            <a:ext cx="5219409" cy="39145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01DBF8-8998-CD4A-9DEA-1A6B44C6E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422792"/>
            <a:ext cx="5076056" cy="15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10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AFE934-2D29-9C41-A8F9-593912FBCD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843558"/>
            <a:ext cx="2764386" cy="2643758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06066FE-B0E4-114E-9026-DD73DEF904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843558"/>
            <a:ext cx="515719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686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6A0F186-3F85-4C49-AF6A-D16EC40717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824998"/>
            <a:ext cx="5058236" cy="38201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DF07C9-4139-1449-84EC-5389569BB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538718"/>
            <a:ext cx="5588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9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56D376-4716-D84C-A277-ABA6D1DAD4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41" y="692198"/>
            <a:ext cx="3850217" cy="2887663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40DE7E1-1759-DD48-B23F-8C375F8150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629" y="1419622"/>
            <a:ext cx="4485117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6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Image 4" descr="Une image contenant texte, moniteur, équipement électronique, intérieur&#10;&#10;Description générée automatiquement">
            <a:extLst>
              <a:ext uri="{FF2B5EF4-FFF2-40B4-BE49-F238E27FC236}">
                <a16:creationId xmlns:a16="http://schemas.microsoft.com/office/drawing/2014/main" id="{8FA6C10B-6D76-364F-9FA4-BF31B67D3D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84" y="31358"/>
            <a:ext cx="6459531" cy="48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6307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Image 4" descr="Une image contenant texte, moniteur, capture d’écran&#10;&#10;Description générée automatiquement">
            <a:extLst>
              <a:ext uri="{FF2B5EF4-FFF2-40B4-BE49-F238E27FC236}">
                <a16:creationId xmlns:a16="http://schemas.microsoft.com/office/drawing/2014/main" id="{79E1FC18-3516-5740-AF03-2DD56D7A07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-11477"/>
            <a:ext cx="6858000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D2275E-A310-4640-B5F8-BE46A8529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695" y="699542"/>
            <a:ext cx="1723675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69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4"/>
            <a:ext cx="8759098" cy="1247781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Installer Monterey sur un disque externe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B8695D-170D-CF47-AA3D-C1FF622FA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491630"/>
            <a:ext cx="4407644" cy="31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136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intérieur, homme, ordinateur&#10;&#10;Description générée automatiquement">
            <a:extLst>
              <a:ext uri="{FF2B5EF4-FFF2-40B4-BE49-F238E27FC236}">
                <a16:creationId xmlns:a16="http://schemas.microsoft.com/office/drawing/2014/main" id="{963D44D3-1282-D544-91BF-96EC116AED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9" name="AutoShape 6"/>
          <p:cNvSpPr>
            <a:spLocks/>
          </p:cNvSpPr>
          <p:nvPr/>
        </p:nvSpPr>
        <p:spPr bwMode="auto">
          <a:xfrm>
            <a:off x="234175" y="3383312"/>
            <a:ext cx="8087422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>
              <a:defRPr/>
            </a:pPr>
            <a:r>
              <a:rPr lang="fr-FR" sz="3797" dirty="0">
                <a:solidFill>
                  <a:schemeClr val="bg1"/>
                </a:solidFill>
                <a:cs typeface="Helvetica" charset="0"/>
              </a:rPr>
              <a:t>Les ateliers du CILAC</a:t>
            </a:r>
          </a:p>
          <a:p>
            <a:pPr algn="ctr">
              <a:defRPr/>
            </a:pPr>
            <a:r>
              <a:rPr lang="fr-FR" sz="2531" dirty="0">
                <a:solidFill>
                  <a:schemeClr val="bg1"/>
                </a:solidFill>
                <a:cs typeface="Helvetica" charset="0"/>
              </a:rPr>
              <a:t>Saison 2021-2022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E442A4-2A6A-214C-8E99-2BCEB681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2898-BD84-A240-95F2-E743F1ABB0DD}" type="datetime1">
              <a:rPr lang="fr-FR" smtClean="0"/>
              <a:t>10/12/2021</a:t>
            </a:fld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59402C-D9D2-7B4C-9016-914BE849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9B9A59-2D09-0442-AF7A-E7B0493C6BAD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921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Image 4" descr="Une image contenant texte, moniteur, mur, intérieur&#10;&#10;Description générée automatiquement">
            <a:extLst>
              <a:ext uri="{FF2B5EF4-FFF2-40B4-BE49-F238E27FC236}">
                <a16:creationId xmlns:a16="http://schemas.microsoft.com/office/drawing/2014/main" id="{5F7F5D98-1343-4442-A6F4-D43C4493E1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7" y="377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93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Image 4" descr="Une image contenant texte, moniteur, intérieur, mur&#10;&#10;Description générée automatiquement">
            <a:extLst>
              <a:ext uri="{FF2B5EF4-FFF2-40B4-BE49-F238E27FC236}">
                <a16:creationId xmlns:a16="http://schemas.microsoft.com/office/drawing/2014/main" id="{D581DF04-AC31-BF41-A17B-AEE919B7B5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91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674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17D2D5-3B9D-E243-A160-8AE054FCA7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787529"/>
            <a:ext cx="3344358" cy="3224381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9E7E381-2480-7D48-A71D-9718ED2D03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979" y="787748"/>
            <a:ext cx="4970956" cy="37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181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01EAF3-ABC0-E648-9770-C09850FEF2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5" y="699542"/>
            <a:ext cx="3898843" cy="25810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E34AC6-24F2-714E-B911-C3F2C03992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950843"/>
            <a:ext cx="5364088" cy="28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8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F8CAD8-E0A3-6340-9537-ECC84DB862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68"/>
            <a:ext cx="6813376" cy="51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718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D548BF-388A-7244-908F-41C643CA96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10" y="27825"/>
            <a:ext cx="6858000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37198D-D2B8-4D42-81A9-4E28D2F287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95686"/>
            <a:ext cx="4427984" cy="23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5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 4" descr="Une image contenant texte, moniteur, mur, intérieur&#10;&#10;Description générée automatiquement">
            <a:extLst>
              <a:ext uri="{FF2B5EF4-FFF2-40B4-BE49-F238E27FC236}">
                <a16:creationId xmlns:a16="http://schemas.microsoft.com/office/drawing/2014/main" id="{A5DF6A8B-7272-5140-9175-6DBAD17181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66" y="-630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762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13D2DD-50AB-194D-B8DA-F623139D93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66" y="2483"/>
            <a:ext cx="6858000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555A12-E0F6-6541-B652-44B4CE455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96" y="796615"/>
            <a:ext cx="1980485" cy="35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545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Image 4" descr="Une image contenant texte, moniteur, écran&#10;&#10;Description générée automatiquement">
            <a:extLst>
              <a:ext uri="{FF2B5EF4-FFF2-40B4-BE49-F238E27FC236}">
                <a16:creationId xmlns:a16="http://schemas.microsoft.com/office/drawing/2014/main" id="{A55773C5-FFD4-F344-BB7B-0D09DA9D14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378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Image 4" descr="Une image contenant texte, carte de visite, enveloppe&#10;&#10;Description générée automatiquement">
            <a:extLst>
              <a:ext uri="{FF2B5EF4-FFF2-40B4-BE49-F238E27FC236}">
                <a16:creationId xmlns:a16="http://schemas.microsoft.com/office/drawing/2014/main" id="{5FB3A967-67F0-FA42-B67A-EC9CC315D4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1581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intérieur, équipement électronique, table, ordinateur&#10;&#10;Description générée automatiquement">
            <a:extLst>
              <a:ext uri="{FF2B5EF4-FFF2-40B4-BE49-F238E27FC236}">
                <a16:creationId xmlns:a16="http://schemas.microsoft.com/office/drawing/2014/main" id="{AC091A5D-B00D-7B43-996F-DABF02A73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104608"/>
            <a:ext cx="6858000" cy="51435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9B9A59-2D09-0442-AF7A-E7B0493C6BA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 rot="20755377">
            <a:off x="1959148" y="2878566"/>
            <a:ext cx="5020054" cy="1042829"/>
          </a:xfrm>
          <a:prstGeom prst="rect">
            <a:avLst/>
          </a:prstGeom>
        </p:spPr>
        <p:txBody>
          <a:bodyPr wrap="square" lIns="57386" tIns="28692" rIns="57386" bIns="28692">
            <a:spAutoFit/>
          </a:bodyPr>
          <a:lstStyle/>
          <a:p>
            <a:pPr algn="ctr">
              <a:defRPr/>
            </a:pP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Atelier Monterey</a:t>
            </a:r>
            <a:b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saison 2021/2022</a:t>
            </a:r>
          </a:p>
        </p:txBody>
      </p:sp>
      <p:pic>
        <p:nvPicPr>
          <p:cNvPr id="8" name="Image 7" descr="Une image contenant personne, homme, intérieur, signe&#10;&#10;Description générée automatiquement">
            <a:extLst>
              <a:ext uri="{FF2B5EF4-FFF2-40B4-BE49-F238E27FC236}">
                <a16:creationId xmlns:a16="http://schemas.microsoft.com/office/drawing/2014/main" id="{2769A337-F5CF-3C4C-9A0F-1F0004D6E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48" y="385677"/>
            <a:ext cx="1870343" cy="1053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8389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Image 4" descr="Une image contenant texte, moniteur, équipement électronique, intérieur&#10;&#10;Description générée automatiquement">
            <a:extLst>
              <a:ext uri="{FF2B5EF4-FFF2-40B4-BE49-F238E27FC236}">
                <a16:creationId xmlns:a16="http://schemas.microsoft.com/office/drawing/2014/main" id="{47654DCC-AEA8-F543-9822-5CD219CC91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451DD20-19D0-3742-B467-D74386375E9F}"/>
              </a:ext>
            </a:extLst>
          </p:cNvPr>
          <p:cNvSpPr txBox="1"/>
          <p:nvPr/>
        </p:nvSpPr>
        <p:spPr>
          <a:xfrm>
            <a:off x="1403648" y="630634"/>
            <a:ext cx="5775114" cy="1309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paramétrage de Monterey est identique au paramétrage de Big Sur.</a:t>
            </a:r>
          </a:p>
        </p:txBody>
      </p:sp>
      <p:sp>
        <p:nvSpPr>
          <p:cNvPr id="7" name="Bouton d'action : Sui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0FB248A-D73A-9D40-A65C-3C82D209BE9E}"/>
              </a:ext>
            </a:extLst>
          </p:cNvPr>
          <p:cNvSpPr/>
          <p:nvPr/>
        </p:nvSpPr>
        <p:spPr bwMode="auto">
          <a:xfrm>
            <a:off x="2411760" y="1674050"/>
            <a:ext cx="792088" cy="792088"/>
          </a:xfrm>
          <a:prstGeom prst="actionButtonForwardNext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7A73B5-4D72-CA44-8003-627799E306A2}"/>
              </a:ext>
            </a:extLst>
          </p:cNvPr>
          <p:cNvSpPr txBox="1"/>
          <p:nvPr/>
        </p:nvSpPr>
        <p:spPr>
          <a:xfrm>
            <a:off x="3313044" y="1821115"/>
            <a:ext cx="3365024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Revoir le paramétrage</a:t>
            </a:r>
          </a:p>
        </p:txBody>
      </p:sp>
      <p:sp>
        <p:nvSpPr>
          <p:cNvPr id="9" name="Bouton d'action : Suivant ou Précédent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A2F4C48-966C-CE4D-BDBF-CC3CCD71BD73}"/>
              </a:ext>
            </a:extLst>
          </p:cNvPr>
          <p:cNvSpPr/>
          <p:nvPr/>
        </p:nvSpPr>
        <p:spPr bwMode="auto">
          <a:xfrm>
            <a:off x="2411760" y="2787774"/>
            <a:ext cx="792088" cy="670228"/>
          </a:xfrm>
          <a:prstGeom prst="actionButtonForwardNext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84A183-5DD5-C64A-A25D-A54D77842FCB}"/>
              </a:ext>
            </a:extLst>
          </p:cNvPr>
          <p:cNvSpPr txBox="1"/>
          <p:nvPr/>
        </p:nvSpPr>
        <p:spPr>
          <a:xfrm>
            <a:off x="3316334" y="2882322"/>
            <a:ext cx="1726755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Non merci</a:t>
            </a:r>
          </a:p>
        </p:txBody>
      </p:sp>
    </p:spTree>
    <p:extLst>
      <p:ext uri="{BB962C8B-B14F-4D97-AF65-F5344CB8AC3E}">
        <p14:creationId xmlns:p14="http://schemas.microsoft.com/office/powerpoint/2010/main" val="331189083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4052CFD-55CA-2540-96D4-91B21B39C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1767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AACE32-A52F-D641-9EC3-CD1DC5BD9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6908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BDF7D2A-A70D-114B-AF2A-C3644FC36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322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Image 4" descr="Une image contenant texte, moniteur&#10;&#10;Description générée automatiquement">
            <a:extLst>
              <a:ext uri="{FF2B5EF4-FFF2-40B4-BE49-F238E27FC236}">
                <a16:creationId xmlns:a16="http://schemas.microsoft.com/office/drawing/2014/main" id="{0400846D-F82E-DF4A-A98B-9CD3E84F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8142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4C2413-113F-CA46-9C89-2CD3F4030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8435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F82A704-9104-DB4C-A307-83AA976B7E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2988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7638D1-CCCC-0C44-A47D-4DFFAF0E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303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E4ECCD-6C7A-5042-89A8-F5AF2E981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182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F3C353-4B88-9E42-BD95-28938CCD72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125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C19C0A-6AF3-834A-A6EF-D1A836216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8" y="-236562"/>
            <a:ext cx="9125152" cy="50200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B304DAF-5520-A841-B912-DD1A543A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564FC1-F45D-BF46-9B71-CDE083884088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5071C3-1916-4843-8F85-AC185169E5A6}"/>
              </a:ext>
            </a:extLst>
          </p:cNvPr>
          <p:cNvSpPr txBox="1"/>
          <p:nvPr/>
        </p:nvSpPr>
        <p:spPr>
          <a:xfrm>
            <a:off x="670511" y="585192"/>
            <a:ext cx="646331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  <a:latin typeface="Script MT Bold" panose="03040602040607080904" pitchFamily="66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F47099-C324-BA42-BA63-B04FF681657F}"/>
              </a:ext>
            </a:extLst>
          </p:cNvPr>
          <p:cNvSpPr txBox="1"/>
          <p:nvPr/>
        </p:nvSpPr>
        <p:spPr>
          <a:xfrm>
            <a:off x="1258640" y="-1194486"/>
            <a:ext cx="184731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65E9D9-0F72-FE4A-96F3-F2EE35EF4F3D}"/>
              </a:ext>
            </a:extLst>
          </p:cNvPr>
          <p:cNvSpPr txBox="1"/>
          <p:nvPr/>
        </p:nvSpPr>
        <p:spPr>
          <a:xfrm>
            <a:off x="467544" y="225735"/>
            <a:ext cx="8424936" cy="903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Installation de Big Sur sur un Mac Mini M1, sous Big Sur, sur un disque externe SSD.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F00F66-9722-5641-B7DF-F480D2EB221F}"/>
              </a:ext>
            </a:extLst>
          </p:cNvPr>
          <p:cNvSpPr txBox="1"/>
          <p:nvPr/>
        </p:nvSpPr>
        <p:spPr>
          <a:xfrm>
            <a:off x="467544" y="1488773"/>
            <a:ext cx="7992888" cy="1309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Installation de Monterey depuis un Mac Mini M1, sous Big Sur, sur un disque externe SSD. </a:t>
            </a:r>
          </a:p>
        </p:txBody>
      </p:sp>
    </p:spTree>
    <p:extLst>
      <p:ext uri="{BB962C8B-B14F-4D97-AF65-F5344CB8AC3E}">
        <p14:creationId xmlns:p14="http://schemas.microsoft.com/office/powerpoint/2010/main" val="113644776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BE19EB-D35F-484C-8712-7549B18799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1205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34D8D2-44B7-8C46-8067-7A5C865C55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1060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Image 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68C518A9-55AF-0547-96B1-BB87503B9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44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7BDBA20-E673-E74B-9A47-AC5DC91F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01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5A6EA4-1974-F84C-A659-781B8CB18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9109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79708C-0936-7F42-AD07-BB5B330A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642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A32F28-AE31-D64D-A636-09CA23CC8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754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770159-AFCF-7748-B626-5474401E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6549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moniteur, intérieur, équipement électronique&#10;&#10;Description générée automatiquement">
            <a:extLst>
              <a:ext uri="{FF2B5EF4-FFF2-40B4-BE49-F238E27FC236}">
                <a16:creationId xmlns:a16="http://schemas.microsoft.com/office/drawing/2014/main" id="{B37D1640-EF6D-5D46-B764-26934A66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36" y="-27825"/>
            <a:ext cx="6858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16216" y="27824"/>
            <a:ext cx="2592288" cy="3047981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Monterey est installé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1795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Image 4" descr="Une image contenant texte, moniteur, équipement électronique, intérieur&#10;&#10;Description générée automatiquement">
            <a:extLst>
              <a:ext uri="{FF2B5EF4-FFF2-40B4-BE49-F238E27FC236}">
                <a16:creationId xmlns:a16="http://schemas.microsoft.com/office/drawing/2014/main" id="{F2805E53-D0F8-5D4D-B52C-AD797B1F07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825"/>
            <a:ext cx="6858000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E34224-41B1-E442-B1AD-12C59B273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928" y="865919"/>
            <a:ext cx="1992306" cy="341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3950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824"/>
            <a:ext cx="9144000" cy="124778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Verdana"/>
                <a:cs typeface="Verdana"/>
              </a:rPr>
              <a:t>Installer Big Sur </a:t>
            </a:r>
            <a:br>
              <a:rPr lang="fr-FR" sz="3600" dirty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lang="fr-FR" sz="3600" dirty="0">
                <a:solidFill>
                  <a:schemeClr val="bg1"/>
                </a:solidFill>
                <a:latin typeface="Verdana"/>
                <a:cs typeface="Verdana"/>
              </a:rPr>
              <a:t>sur un disque externe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B8695D-170D-CF47-AA3D-C1FF622FA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35646"/>
            <a:ext cx="3758192" cy="265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868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Plus sur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2946">
            <a:off x="1710554" y="769224"/>
            <a:ext cx="6539444" cy="36758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05039" y="4025444"/>
            <a:ext cx="5099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www.cornil.com</a:t>
            </a:r>
            <a:endParaRPr lang="fr-FR" sz="4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39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/>
          </p:cNvSpPr>
          <p:nvPr/>
        </p:nvSpPr>
        <p:spPr bwMode="auto">
          <a:xfrm>
            <a:off x="0" y="4156203"/>
            <a:ext cx="9144000" cy="9872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FFC0BE"/>
              </a:gs>
              <a:gs pos="100000">
                <a:srgbClr val="D1403C"/>
              </a:gs>
            </a:gsLst>
            <a:lin ang="5400000" scaled="1"/>
          </a:gradFill>
          <a:ln>
            <a:noFill/>
          </a:ln>
          <a:effectLst>
            <a:outerShdw blurRad="38100" dist="25399" dir="5400000" algn="ctr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003"/>
            <a:ext cx="9145041" cy="43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/>
          </p:cNvSpPr>
          <p:nvPr/>
        </p:nvSpPr>
        <p:spPr bwMode="auto">
          <a:xfrm>
            <a:off x="0" y="4339829"/>
            <a:ext cx="9144000" cy="8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3912" tIns="23912" rIns="23912" bIns="23912"/>
          <a:lstStyle/>
          <a:p>
            <a:pPr algn="ctr"/>
            <a:r>
              <a:rPr lang="fr-FR" sz="42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iPad, iPhone, Mac, c’est au CILAC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0C4C9D-8CCA-094B-84A0-291E63BAB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00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9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029" y="4508372"/>
            <a:ext cx="8607206" cy="642726"/>
          </a:xfrm>
          <a:prstGeom prst="rect">
            <a:avLst/>
          </a:prstGeom>
        </p:spPr>
        <p:txBody>
          <a:bodyPr wrap="square" lIns="57389" tIns="28695" rIns="57389" bIns="28695">
            <a:spAutoFit/>
          </a:bodyPr>
          <a:lstStyle/>
          <a:p>
            <a:r>
              <a:rPr lang="fr-FR" sz="3800" dirty="0">
                <a:solidFill>
                  <a:srgbClr val="FF0000"/>
                </a:solidFill>
                <a:latin typeface="Verdana"/>
                <a:cs typeface="Verdana"/>
              </a:rPr>
              <a:t>https://</a:t>
            </a:r>
            <a:r>
              <a:rPr lang="fr-FR" sz="3800" dirty="0" err="1">
                <a:solidFill>
                  <a:srgbClr val="FF0000"/>
                </a:solidFill>
                <a:latin typeface="Verdana"/>
                <a:cs typeface="Verdana"/>
              </a:rPr>
              <a:t>cilaclamadeleine.org</a:t>
            </a:r>
            <a:endParaRPr lang="fr-FR" sz="3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CF103A-25EB-124B-BF46-0839D53F7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48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179453"/>
            <a:ext cx="8759098" cy="574984"/>
          </a:xfrm>
        </p:spPr>
        <p:txBody>
          <a:bodyPr/>
          <a:lstStyle/>
          <a:p>
            <a:endParaRPr lang="fr-FR" sz="23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536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7062" y="3977548"/>
            <a:ext cx="2739172" cy="11659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57397" tIns="28698" rIns="57397" bIns="28698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Cilac est au CCA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35 rue St Joseph</a:t>
            </a:r>
          </a:p>
          <a:p>
            <a:r>
              <a:rPr lang="fr-FR" sz="2400" dirty="0">
                <a:solidFill>
                  <a:schemeClr val="bg1"/>
                </a:solidFill>
              </a:rPr>
              <a:t>59110 La Madeleine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 flipV="1">
            <a:off x="4420109" y="2305939"/>
            <a:ext cx="2658107" cy="1632838"/>
          </a:xfrm>
          <a:prstGeom prst="straightConnector1">
            <a:avLst/>
          </a:prstGeom>
          <a:solidFill>
            <a:srgbClr val="D7E2EE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2340FE-D5F0-AC4F-801E-5C85D08EF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BB7135-3FF6-7742-AADC-6F6AC685340A}"/>
              </a:ext>
            </a:extLst>
          </p:cNvPr>
          <p:cNvSpPr txBox="1"/>
          <p:nvPr/>
        </p:nvSpPr>
        <p:spPr>
          <a:xfrm>
            <a:off x="678539" y="1298395"/>
            <a:ext cx="7483139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À distance avec Microsoft Teams</a:t>
            </a:r>
          </a:p>
        </p:txBody>
      </p:sp>
    </p:spTree>
    <p:extLst>
      <p:ext uri="{BB962C8B-B14F-4D97-AF65-F5344CB8AC3E}">
        <p14:creationId xmlns:p14="http://schemas.microsoft.com/office/powerpoint/2010/main" val="4014890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Image 4" descr="Une image contenant texte, moniteur, équipement électronique, mur&#10;&#10;Description générée automatiquement">
            <a:extLst>
              <a:ext uri="{FF2B5EF4-FFF2-40B4-BE49-F238E27FC236}">
                <a16:creationId xmlns:a16="http://schemas.microsoft.com/office/drawing/2014/main" id="{C9782CD4-2B7E-324B-825C-962ECE419C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77" y="0"/>
            <a:ext cx="80706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970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54F3C1-F5D3-1E42-85A6-C3D24FCE45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674507"/>
            <a:ext cx="5445224" cy="40839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E41D63-96DE-794E-A56C-28B8C92A2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961839"/>
            <a:ext cx="1855788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616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Image 4" descr="Une image contenant texte, moniteur&#10;&#10;Description générée automatiquement">
            <a:extLst>
              <a:ext uri="{FF2B5EF4-FFF2-40B4-BE49-F238E27FC236}">
                <a16:creationId xmlns:a16="http://schemas.microsoft.com/office/drawing/2014/main" id="{F1C14419-9E51-8B4E-AF60-DF64C7E719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782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7004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Image 4" descr="Une image contenant texte, moniteur, équipement électronique, télévision&#10;&#10;Description générée automatiquement">
            <a:extLst>
              <a:ext uri="{FF2B5EF4-FFF2-40B4-BE49-F238E27FC236}">
                <a16:creationId xmlns:a16="http://schemas.microsoft.com/office/drawing/2014/main" id="{9B6CA59D-F4E1-6F48-8B03-116A7B8221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8" y="794657"/>
            <a:ext cx="4903410" cy="3003798"/>
          </a:xfrm>
          <a:prstGeom prst="rect">
            <a:avLst/>
          </a:prstGeom>
        </p:spPr>
      </p:pic>
      <p:pic>
        <p:nvPicPr>
          <p:cNvPr id="7" name="Image 6" descr="Une image contenant texte, mur, intérieur, table&#10;&#10;Description générée automatiquement">
            <a:extLst>
              <a:ext uri="{FF2B5EF4-FFF2-40B4-BE49-F238E27FC236}">
                <a16:creationId xmlns:a16="http://schemas.microsoft.com/office/drawing/2014/main" id="{ED2B8082-5F1B-7E49-8C68-95520ED4B5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548" y="923884"/>
            <a:ext cx="4524198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59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E2"/>
      </a:accent1>
      <a:accent2>
        <a:srgbClr val="333399"/>
      </a:accent2>
      <a:accent3>
        <a:srgbClr val="FFFFFF"/>
      </a:accent3>
      <a:accent4>
        <a:srgbClr val="000000"/>
      </a:accent4>
      <a:accent5>
        <a:srgbClr val="D8EDEE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ヒラギノ明朝 Pro W3"/>
        <a:cs typeface="ヒラギノ明朝 Pro W3"/>
      </a:majorFont>
      <a:minorFont>
        <a:latin typeface="Times"/>
        <a:ea typeface="ヒラギノ明朝 Pro W3"/>
        <a:cs typeface="ヒラギノ明朝 Pro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cilac-bur-modele.potx" id="{811AB91A-5D66-2544-A277-862EC473D47A}" vid="{E2350AEF-773A-764D-A2A5-F8C8840CB345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1477</TotalTime>
  <Words>1189</Words>
  <Application>Microsoft Macintosh PowerPoint</Application>
  <PresentationFormat>Affichage à l'écran (16:9)</PresentationFormat>
  <Paragraphs>249</Paragraphs>
  <Slides>53</Slides>
  <Notes>53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1" baseType="lpstr">
      <vt:lpstr>Arial</vt:lpstr>
      <vt:lpstr>Bradley Hand ITC TT-Bold</vt:lpstr>
      <vt:lpstr>Helvetica</vt:lpstr>
      <vt:lpstr>Lucida Grande</vt:lpstr>
      <vt:lpstr>Script MT Bold</vt:lpstr>
      <vt:lpstr>Times</vt:lpstr>
      <vt:lpstr>Verdana</vt:lpstr>
      <vt:lpstr>Nouvelle présentation</vt:lpstr>
      <vt:lpstr>Présentation PowerPoint</vt:lpstr>
      <vt:lpstr>Présentation PowerPoint</vt:lpstr>
      <vt:lpstr>Présentation PowerPoint</vt:lpstr>
      <vt:lpstr>Présentation PowerPoint</vt:lpstr>
      <vt:lpstr>Installer Big Sur  sur un disque externe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Configuration du compte Apple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Installer Monterey sur un disque externe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Monterey est installé</vt:lpstr>
      <vt:lpstr>Présentation PowerPoint</vt:lpstr>
      <vt:lpstr>Plus sur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Cornil</dc:creator>
  <cp:lastModifiedBy>Yves Cornil</cp:lastModifiedBy>
  <cp:revision>34</cp:revision>
  <cp:lastPrinted>2021-12-10T15:11:52Z</cp:lastPrinted>
  <dcterms:created xsi:type="dcterms:W3CDTF">2020-08-27T13:06:58Z</dcterms:created>
  <dcterms:modified xsi:type="dcterms:W3CDTF">2021-12-10T15:13:29Z</dcterms:modified>
</cp:coreProperties>
</file>