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84" r:id="rId3"/>
    <p:sldId id="257" r:id="rId4"/>
    <p:sldId id="884" r:id="rId5"/>
    <p:sldId id="1083" r:id="rId6"/>
    <p:sldId id="1009" r:id="rId7"/>
    <p:sldId id="1010" r:id="rId8"/>
    <p:sldId id="1011" r:id="rId9"/>
    <p:sldId id="1012" r:id="rId10"/>
    <p:sldId id="1013" r:id="rId11"/>
    <p:sldId id="1014" r:id="rId12"/>
    <p:sldId id="1015" r:id="rId13"/>
    <p:sldId id="1016" r:id="rId14"/>
    <p:sldId id="1017" r:id="rId15"/>
    <p:sldId id="1018" r:id="rId16"/>
    <p:sldId id="1019" r:id="rId17"/>
    <p:sldId id="1020" r:id="rId18"/>
    <p:sldId id="1021" r:id="rId19"/>
    <p:sldId id="1022" r:id="rId20"/>
    <p:sldId id="1023" r:id="rId21"/>
    <p:sldId id="1084" r:id="rId22"/>
    <p:sldId id="1086" r:id="rId23"/>
    <p:sldId id="1087" r:id="rId24"/>
    <p:sldId id="1088" r:id="rId25"/>
    <p:sldId id="1089" r:id="rId26"/>
    <p:sldId id="1090" r:id="rId27"/>
    <p:sldId id="1091" r:id="rId28"/>
    <p:sldId id="1092" r:id="rId29"/>
    <p:sldId id="1093" r:id="rId30"/>
    <p:sldId id="1094" r:id="rId31"/>
    <p:sldId id="1095" r:id="rId32"/>
    <p:sldId id="1096" r:id="rId33"/>
    <p:sldId id="1097" r:id="rId34"/>
    <p:sldId id="1098" r:id="rId35"/>
    <p:sldId id="1099" r:id="rId36"/>
    <p:sldId id="1100" r:id="rId37"/>
    <p:sldId id="1101" r:id="rId38"/>
    <p:sldId id="1102" r:id="rId39"/>
    <p:sldId id="1103" r:id="rId40"/>
    <p:sldId id="1104" r:id="rId41"/>
    <p:sldId id="1105" r:id="rId42"/>
    <p:sldId id="1106" r:id="rId43"/>
    <p:sldId id="1107" r:id="rId44"/>
    <p:sldId id="1108" r:id="rId45"/>
    <p:sldId id="1109" r:id="rId46"/>
    <p:sldId id="1110" r:id="rId47"/>
    <p:sldId id="1111" r:id="rId48"/>
    <p:sldId id="1112" r:id="rId49"/>
    <p:sldId id="1113" r:id="rId50"/>
    <p:sldId id="1114" r:id="rId51"/>
    <p:sldId id="1115" r:id="rId52"/>
    <p:sldId id="1116" r:id="rId53"/>
    <p:sldId id="1117" r:id="rId54"/>
    <p:sldId id="1118" r:id="rId55"/>
    <p:sldId id="1119" r:id="rId56"/>
    <p:sldId id="1120" r:id="rId57"/>
    <p:sldId id="1121" r:id="rId58"/>
    <p:sldId id="1008" r:id="rId59"/>
    <p:sldId id="596" r:id="rId60"/>
    <p:sldId id="597" r:id="rId61"/>
    <p:sldId id="1006" r:id="rId62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1pPr>
    <a:lvl2pPr marL="286966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2pPr>
    <a:lvl3pPr marL="573931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3pPr>
    <a:lvl4pPr marL="860897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4pPr>
    <a:lvl5pPr marL="1147862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5pPr>
    <a:lvl6pPr marL="1434829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6pPr>
    <a:lvl7pPr marL="1721794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7pPr>
    <a:lvl8pPr marL="2008760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8pPr>
    <a:lvl9pPr marL="2295725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0000"/>
    <a:srgbClr val="FF2600"/>
    <a:srgbClr val="FF1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8D4E5-507F-B341-885B-F4BC2C4593C0}" v="107" dt="2021-07-25T12:44:45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1" autoAdjust="0"/>
    <p:restoredTop sz="88370" autoAdjust="0"/>
  </p:normalViewPr>
  <p:slideViewPr>
    <p:cSldViewPr>
      <p:cViewPr varScale="1">
        <p:scale>
          <a:sx n="146" d="100"/>
          <a:sy n="146" d="100"/>
        </p:scale>
        <p:origin x="52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2"/>
    </p:cViewPr>
  </p:sorterViewPr>
  <p:notesViewPr>
    <p:cSldViewPr snapToObjects="1">
      <p:cViewPr varScale="1">
        <p:scale>
          <a:sx n="93" d="100"/>
          <a:sy n="93" d="100"/>
        </p:scale>
        <p:origin x="-27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bureautique du Cilac - Monterey 1 - Yves Cornil</a:t>
            </a:r>
          </a:p>
        </p:txBody>
      </p:sp>
      <p:sp>
        <p:nvSpPr>
          <p:cNvPr id="1792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4057F5-8B38-F146-AF42-2AA10A8FE554}" type="datetime3">
              <a:rPr lang="fr-FR" smtClean="0"/>
              <a:t>10.12.21</a:t>
            </a:fld>
            <a:endParaRPr lang="fr-FR"/>
          </a:p>
        </p:txBody>
      </p:sp>
      <p:sp>
        <p:nvSpPr>
          <p:cNvPr id="1792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1792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C747-54C6-C44E-99C4-4554C8F1C7C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346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bureautique du Cilac - Monterey 1 - Yves Cornil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593AEA-2A5D-7A41-A5AB-3DAC2C8E1F07}" type="datetime3">
              <a:rPr lang="fr-FR" smtClean="0"/>
              <a:t>10.12.21</a:t>
            </a:fld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096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096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3612B-4AD7-224C-92CE-89840A98D15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32600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+mn-ea"/>
        <a:cs typeface="+mn-cs"/>
      </a:defRPr>
    </a:lvl1pPr>
    <a:lvl2pPr marL="286966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2pPr>
    <a:lvl3pPr marL="573931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3pPr>
    <a:lvl4pPr marL="860897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4pPr>
    <a:lvl5pPr marL="1147862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5pPr>
    <a:lvl6pPr marL="1434829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6pPr>
    <a:lvl7pPr marL="1721794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7pPr>
    <a:lvl8pPr marL="2008760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8pPr>
    <a:lvl9pPr marL="2295725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Quelques mots sur le créateur de cette présentation: Yves Roger Cornil.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Microsoft MVP Consumer Macintosh du 1/1/2007 au 31/12/2015.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Verdana" pitchFamily="-109" charset="0"/>
              </a:rPr>
              <a:t>Microsoft MVP Office &amp; services depuis le 1/1/2016.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 en 1981 – Vice-président de Microcam (Rennes).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Microcam06 en 1989 – Président d’honneur de Microcam06 (Nice) 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Créateur de la section micro à Fréjus Vous Accueille, animateur micro de février 2002 à juin 2007.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Animateur au CILAC (59 La Madeleine) depuis avril 2013.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Apple Teacher iPad depuis avril 2020.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6C900-B255-3C41-926F-1299A91EFA4B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336FBD-8864-DC42-B27F-2328EED05712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097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 de l’application Pages.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590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acheter une application, même gratuite, vous devez vous connecter sur votre compte Apple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813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Le téléchargement s’exécute.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994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L’application Page a été installée; pour la lancer vous pouvez cliquer sur Ouvrir.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354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L’application Page a été installée dans le dossier applications; une des façon d’afficher le dossier applications c’est d’aller dans la barre de menu Aller &gt; Applications.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24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L’application a été installée dans le Launchpad. Vous pouvez organiser les différentes </a:t>
            </a:r>
            <a:r>
              <a:rPr lang="fr-FR" dirty="0" err="1"/>
              <a:t>vicônes</a:t>
            </a:r>
            <a:r>
              <a:rPr lang="fr-FR" dirty="0"/>
              <a:t> des applications comme vous le feriez sur un iPad.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677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8226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Ici on a acheté plusieurs applications Microsoft 365, Word, Excel et PowerPoint.</a:t>
            </a:r>
          </a:p>
          <a:p>
            <a:r>
              <a:rPr lang="fr-FR" dirty="0"/>
              <a:t>Word est en cours d’installation; PowerPoint et Excel sont en cours de téléchargement.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18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allons regrouper les applications Microsoft 365 dans un seul dossier.</a:t>
            </a:r>
          </a:p>
          <a:p>
            <a:r>
              <a:rPr lang="fr-FR" dirty="0"/>
              <a:t>Pour créer un dossier, sélectionnez Excel et poussez-la vers Word; </a:t>
            </a:r>
            <a:r>
              <a:rPr lang="fr-FR" dirty="0" err="1"/>
              <a:t>macOs</a:t>
            </a:r>
            <a:r>
              <a:rPr lang="fr-FR" dirty="0"/>
              <a:t> a créé un dossier nommé </a:t>
            </a:r>
            <a:r>
              <a:rPr lang="fr-FR" dirty="0" err="1"/>
              <a:t>productovité</a:t>
            </a:r>
            <a:r>
              <a:rPr lang="fr-FR" dirty="0"/>
              <a:t> que nous renommerons en Microsoft 365.</a:t>
            </a:r>
          </a:p>
          <a:p>
            <a:r>
              <a:rPr lang="fr-FR" dirty="0"/>
              <a:t>PowerPoint est encore en cours de téléchargement.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569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Maintenant, </a:t>
            </a:r>
            <a:r>
              <a:rPr lang="fr-FR" dirty="0" err="1"/>
              <a:t>poussonos</a:t>
            </a:r>
            <a:r>
              <a:rPr lang="fr-FR" dirty="0"/>
              <a:t> PowerPoint vers le dossier Microsoft 365.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31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023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dossier Microsoft 365 contient maintenant 3 applications, Word, Excel et PowerPoint.</a:t>
            </a:r>
          </a:p>
          <a:p>
            <a:r>
              <a:rPr lang="fr-FR" dirty="0"/>
              <a:t>Nous allons glisser </a:t>
            </a:r>
            <a:r>
              <a:rPr lang="fr-FR" dirty="0" err="1"/>
              <a:t>chaue</a:t>
            </a:r>
            <a:r>
              <a:rPr lang="fr-FR" dirty="0"/>
              <a:t> application, une après l’autre dans le Dock; ici nous commençons par Excel.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6714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applications sont maintenant dans le Dock.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184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pourra organiser le Dock en déplaçant les icônes des applications.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553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supprimer une application du Dock, sélectionnez l’application est glissez-la vers le bureau; l’application ne sera pas supprimée du Launchpad, ni du dossier applications.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124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Depuis les préférences système &gt; Dock et barre des menus </a:t>
            </a:r>
            <a:r>
              <a:rPr lang="fr-FR" dirty="0" err="1"/>
              <a:t>poivez</a:t>
            </a:r>
            <a:r>
              <a:rPr lang="fr-FR" dirty="0"/>
              <a:t> effectuer quelques réglages du Dock.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7840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191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pouvez, par exemple mettre le Dock à gauche.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5028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 à droite; vous </a:t>
            </a:r>
            <a:r>
              <a:rPr lang="fr-FR" dirty="0" err="1"/>
              <a:t>pouez</a:t>
            </a:r>
            <a:r>
              <a:rPr lang="fr-FR" dirty="0"/>
              <a:t> aussi modifier quelques effets, comme par exemple un effet de génie.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1236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pouvez aussi masquer/ afficher automatiquement le Dock; le dock sera invisible, sauf quand vous a le cureur de la souris ou du trackpad vers le bas du </a:t>
            </a:r>
            <a:r>
              <a:rPr lang="fr-FR" dirty="0" err="1"/>
              <a:t>burea;mènerez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45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7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077798B3-52D7-B448-A836-A38BB7F79D7C}" type="datetime1">
              <a:rPr lang="fr-FR" smtClean="0"/>
              <a:t>10/12/2021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233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Depuis le menu Pomme vous avez plusieurs commandes, dont à propos.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666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Vou</a:t>
            </a:r>
            <a:r>
              <a:rPr lang="fr-FR" dirty="0"/>
              <a:t> pouvez accéder aux préférences système depuis le dock ou depuis le menu Pomme.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4764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pouvez accéder à l’App Store depuis le Dock ou depuis le menu Pomme.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665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535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Autres commandes.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867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8800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C’est depuis le Finder que vous pourrez accéder à vos dossiers et fichiers.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4382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5565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Cochez les éléments que vous voulez voir dans la barre latérale.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7368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Depuis la barre de menu Finder &gt; général, cochez les éléments que vous voulez voir sur le bureau, en particulier le disque de démarrage et les disques externes (disques ou clés).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206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4543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Préférences tags.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446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98643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Danns</a:t>
            </a:r>
            <a:r>
              <a:rPr lang="fr-FR" dirty="0"/>
              <a:t> les options avancées vous pouvez afficher les extensions des fichiers.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352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Exemples de fichiers Word et PDF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37418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4411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1290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58438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menu présentations ser vous plus tard, dans le module 2.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14247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afficher Bibliothèque depuis la barre d’outils Aller, cliquez sur la touche alt.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2149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112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2CD6243-884D-2646-A6C1-65E3B42DED40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 dirty="0"/>
              <a:t>Quelques nouveautés des versions 14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6C900-B255-3C41-926F-1299A91EFA4B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2421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45846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481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pouvez regrouper les fichiers du bureau par piles; ici regroupement des fichiers PDF et présentations (PowerPoint ou Keynote).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36155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5459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Recherches sur votre ordinateur ou sur Internet ave Spotlight.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6038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83588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centre de contrôle contient quelques réglages.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2810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84654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7946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1CEE4E-B0B7-EE4C-AF58-4E418E017C0A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505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9023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35C51FE-9266-7747-B9EF-08CB750EDB34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9431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703D69CD-AEDC-414F-A901-ACEB03E5ABFA}" type="datetime1">
              <a:rPr lang="fr-FR" smtClean="0"/>
              <a:t>10/12/2021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141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Exécution de la version bêta sur un MacBook M1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257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allons acheter une application pour découvrir le Launchpad et le Dock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537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Cliquez sur l’icône de l’application App Store dans le Dock.</a:t>
            </a:r>
          </a:p>
          <a:p>
            <a:r>
              <a:rPr lang="fr-FR" dirty="0"/>
              <a:t>Rechercher ensuite une application dans la zone recherches.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du Cilac - Monterey 1 - Yves Cornil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93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5" y="1598136"/>
            <a:ext cx="7773292" cy="11025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2914986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66" indent="0" algn="ctr">
              <a:buNone/>
              <a:defRPr/>
            </a:lvl2pPr>
            <a:lvl3pPr marL="482131" indent="0" algn="ctr">
              <a:buNone/>
              <a:defRPr/>
            </a:lvl3pPr>
            <a:lvl4pPr marL="723198" indent="0" algn="ctr">
              <a:buNone/>
              <a:defRPr/>
            </a:lvl4pPr>
            <a:lvl5pPr marL="964263" indent="0" algn="ctr">
              <a:buNone/>
              <a:defRPr/>
            </a:lvl5pPr>
            <a:lvl6pPr marL="1205329" indent="0" algn="ctr">
              <a:buNone/>
              <a:defRPr/>
            </a:lvl6pPr>
            <a:lvl7pPr marL="1446394" indent="0" algn="ctr">
              <a:buNone/>
              <a:defRPr/>
            </a:lvl7pPr>
            <a:lvl8pPr marL="1687461" indent="0" algn="ctr">
              <a:buNone/>
              <a:defRPr/>
            </a:lvl8pPr>
            <a:lvl9pPr marL="1928526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2F5CC5-F799-F845-A9B4-17F2E50117D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7BCAE8-5661-104B-B50B-ECC02A211B1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4207" y="287984"/>
            <a:ext cx="1942208" cy="4855517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7587" y="287984"/>
            <a:ext cx="5719465" cy="48555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114C4-AB13-874B-BB6A-E4E28A8BE1F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A9C9C0-79C3-284B-BEEA-E214CCE4EF7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3305101"/>
            <a:ext cx="7772176" cy="1021333"/>
          </a:xfrm>
        </p:spPr>
        <p:txBody>
          <a:bodyPr anchor="t"/>
          <a:lstStyle>
            <a:lvl1pPr algn="l">
              <a:defRPr sz="20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66" indent="0">
              <a:buNone/>
              <a:defRPr sz="949"/>
            </a:lvl2pPr>
            <a:lvl3pPr marL="482131" indent="0">
              <a:buNone/>
              <a:defRPr sz="844"/>
            </a:lvl3pPr>
            <a:lvl4pPr marL="723198" indent="0">
              <a:buNone/>
              <a:defRPr sz="738"/>
            </a:lvl4pPr>
            <a:lvl5pPr marL="964263" indent="0">
              <a:buNone/>
              <a:defRPr sz="738"/>
            </a:lvl5pPr>
            <a:lvl6pPr marL="1205329" indent="0">
              <a:buNone/>
              <a:defRPr sz="738"/>
            </a:lvl6pPr>
            <a:lvl7pPr marL="1446394" indent="0">
              <a:buNone/>
              <a:defRPr sz="738"/>
            </a:lvl7pPr>
            <a:lvl8pPr marL="1687461" indent="0">
              <a:buNone/>
              <a:defRPr sz="738"/>
            </a:lvl8pPr>
            <a:lvl9pPr marL="1928526" indent="0">
              <a:buNone/>
              <a:defRPr sz="73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0468E-211D-5F43-A9F4-09CF9065404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7586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D04B3C-0789-C744-B530-18334130988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1630785"/>
            <a:ext cx="4039568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151093"/>
            <a:ext cx="4041799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1630785"/>
            <a:ext cx="4041799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DE5A83-8513-C84B-B490-77B03F0A949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12873E-B067-634B-B49B-40ADADBF5E5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3FBAA0-A6B0-1A4E-946E-494E53F8C89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106"/>
            <a:ext cx="3008189" cy="871481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1"/>
          </a:xfrm>
        </p:spPr>
        <p:txBody>
          <a:bodyPr/>
          <a:lstStyle>
            <a:lvl1pPr>
              <a:defRPr sz="1740"/>
            </a:lvl1pPr>
            <a:lvl2pPr>
              <a:defRPr sz="1529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47" y="1076586"/>
            <a:ext cx="3008189" cy="3517738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84E4AD-2D95-A747-9013-508AD755DA3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35" y="3600618"/>
            <a:ext cx="5486178" cy="425276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35" y="459600"/>
            <a:ext cx="5486178" cy="3085766"/>
          </a:xfrm>
        </p:spPr>
        <p:txBody>
          <a:bodyPr/>
          <a:lstStyle>
            <a:lvl1pPr marL="0" indent="0">
              <a:buNone/>
              <a:defRPr sz="1740"/>
            </a:lvl1pPr>
            <a:lvl2pPr marL="241066" indent="0">
              <a:buNone/>
              <a:defRPr sz="1529"/>
            </a:lvl2pPr>
            <a:lvl3pPr marL="482131" indent="0">
              <a:buNone/>
              <a:defRPr sz="1266"/>
            </a:lvl3pPr>
            <a:lvl4pPr marL="723198" indent="0">
              <a:buNone/>
              <a:defRPr sz="1055"/>
            </a:lvl4pPr>
            <a:lvl5pPr marL="964263" indent="0">
              <a:buNone/>
              <a:defRPr sz="1055"/>
            </a:lvl5pPr>
            <a:lvl6pPr marL="1205329" indent="0">
              <a:buNone/>
              <a:defRPr sz="1055"/>
            </a:lvl6pPr>
            <a:lvl7pPr marL="1446394" indent="0">
              <a:buNone/>
              <a:defRPr sz="1055"/>
            </a:lvl7pPr>
            <a:lvl8pPr marL="1687461" indent="0">
              <a:buNone/>
              <a:defRPr sz="1055"/>
            </a:lvl8pPr>
            <a:lvl9pPr marL="1928526" indent="0">
              <a:buNone/>
              <a:defRPr sz="1055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35" y="4025895"/>
            <a:ext cx="5486178" cy="603591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FCD0A1-2755-AA45-AFA7-32A0A0DB486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7" y="287983"/>
            <a:ext cx="7768827" cy="1198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1486794"/>
            <a:ext cx="7768827" cy="3656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Times" pitchFamily="-111" charset="0"/>
              </a:rPr>
              <a:t>Deuxième niveau</a:t>
            </a:r>
          </a:p>
          <a:p>
            <a:pPr lvl="2"/>
            <a:r>
              <a:rPr lang="en-US">
                <a:sym typeface="Times" pitchFamily="-111" charset="0"/>
              </a:rPr>
              <a:t>Troisième niveau</a:t>
            </a:r>
          </a:p>
          <a:p>
            <a:pPr lvl="3"/>
            <a:r>
              <a:rPr lang="en-US">
                <a:sym typeface="Times" pitchFamily="-111" charset="0"/>
              </a:rPr>
              <a:t>Quatrième niveau</a:t>
            </a:r>
          </a:p>
          <a:p>
            <a:pPr lvl="4"/>
            <a:r>
              <a:rPr lang="en-US">
                <a:sym typeface="Times" pitchFamily="-111" charset="0"/>
              </a:rPr>
              <a:t>Cinquième niveau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5969" y="4688086"/>
            <a:ext cx="241102" cy="207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949">
                <a:solidFill>
                  <a:schemeClr val="tx1"/>
                </a:solidFill>
                <a:latin typeface="+mn-lt"/>
                <a:ea typeface="Times" pitchFamily="-111" charset="0"/>
                <a:cs typeface="Times" pitchFamily="-111" charset="0"/>
                <a:sym typeface="Times" pitchFamily="-111" charset="0"/>
              </a:defRPr>
            </a:lvl1pPr>
          </a:lstStyle>
          <a:p>
            <a:fld id="{C18BADB2-18C9-2A44-B609-E3E49176EB07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+mj-lt"/>
          <a:ea typeface="+mj-ea"/>
          <a:cs typeface="+mj-cs"/>
          <a:sym typeface="Times" pitchFamily="-111" charset="0"/>
        </a:defRPr>
      </a:lvl1pPr>
      <a:lvl2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2pPr>
      <a:lvl3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3pPr>
      <a:lvl4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4pPr>
      <a:lvl5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5pPr>
      <a:lvl6pPr marL="243577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6pPr>
      <a:lvl7pPr marL="484642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7pPr>
      <a:lvl8pPr marL="725709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8pPr>
      <a:lvl9pPr marL="966775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9pPr>
    </p:titleStyle>
    <p:bodyStyle>
      <a:lvl1pPr marL="201725" indent="-180799" algn="l" rtl="0" fontAlgn="base">
        <a:spcBef>
          <a:spcPts val="580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1pPr>
      <a:lvl2pPr marL="359088" indent="-150666" algn="l" rtl="0" fontAlgn="base">
        <a:spcBef>
          <a:spcPts val="527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2004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2pPr>
      <a:lvl3pPr marL="570020" indent="-120533" algn="l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1793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3pPr>
      <a:lvl4pPr marL="811086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4pPr>
      <a:lvl5pPr marL="1052152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5pPr>
      <a:lvl6pPr marL="1293217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6pPr>
      <a:lvl7pPr marL="1534284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7pPr>
      <a:lvl8pPr marL="1775349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8pPr>
      <a:lvl9pPr marL="2016415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9pPr>
    </p:bodyStyle>
    <p:otherStyle>
      <a:defPPr>
        <a:defRPr lang="fr-FR"/>
      </a:defPPr>
      <a:lvl1pPr marL="0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6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3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198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263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329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394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46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52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nil.com/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rnil.com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-9256"/>
            <a:ext cx="9086270" cy="123926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03" tIns="65002" rIns="130003" bIns="6500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Atelier bureautique du Cilac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Yves Cornil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34296" y="1245497"/>
            <a:ext cx="9234670" cy="284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427" algn="ctr"/>
            <a:r>
              <a:rPr lang="fr-FR" sz="2000" i="1" dirty="0">
                <a:solidFill>
                  <a:srgbClr val="363099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Initiation et perfectionnement à l’utilisation de la micro-informatique.</a:t>
            </a:r>
          </a:p>
          <a:p>
            <a:pPr marL="56437"/>
            <a:r>
              <a:rPr lang="fr-FR" sz="3600" dirty="0">
                <a:solidFill>
                  <a:srgbClr val="FF000B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Initiation à macOS 12 Monterey</a:t>
            </a:r>
            <a:endParaRPr lang="fr-FR" sz="2400" dirty="0">
              <a:solidFill>
                <a:srgbClr val="FF000B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/>
            <a:r>
              <a:rPr lang="fr-FR" sz="28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Module 1.</a:t>
            </a:r>
          </a:p>
          <a:p>
            <a:pPr marL="56437"/>
            <a:r>
              <a:rPr lang="fr-FR" sz="2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Bureau – Launchpad - Finder</a:t>
            </a:r>
          </a:p>
          <a:p>
            <a:pPr marL="56437" algn="ctr"/>
            <a:endParaRPr lang="fr-FR" dirty="0">
              <a:solidFill>
                <a:schemeClr val="accent2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 algn="ctr"/>
            <a:r>
              <a:rPr lang="fr-FR" sz="1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21/08/2021</a:t>
            </a:r>
            <a:endParaRPr lang="fr-FR" sz="1400" dirty="0">
              <a:solidFill>
                <a:srgbClr val="3366FF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67057" y="4120794"/>
            <a:ext cx="3063211" cy="903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©Yves Cornil</a:t>
            </a:r>
            <a:r>
              <a:rPr lang="fr-FR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  <a:b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</a:b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  <a:hlinkClick r:id="rId3"/>
              </a:rPr>
              <a:t>www.cornil.com</a:t>
            </a: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920" y="47744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0" name="Picture 9" descr="logo-mv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7936" y="3997551"/>
            <a:ext cx="1233040" cy="49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0" y="4245921"/>
            <a:ext cx="1496568" cy="713232"/>
          </a:xfrm>
          <a:prstGeom prst="rect">
            <a:avLst/>
          </a:prstGeom>
        </p:spPr>
      </p:pic>
      <p:pic>
        <p:nvPicPr>
          <p:cNvPr id="8" name="Image 7" descr="logo-conumTD.jpg">
            <a:extLst>
              <a:ext uri="{FF2B5EF4-FFF2-40B4-BE49-F238E27FC236}">
                <a16:creationId xmlns:a16="http://schemas.microsoft.com/office/drawing/2014/main" id="{AFE6890D-C900-7949-9F42-1E0E8FD99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0" y="3118137"/>
            <a:ext cx="1023750" cy="1023750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2FF503-F3BB-254A-9020-E51B7F75D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936" y="4607236"/>
            <a:ext cx="1547664" cy="4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B93EAAA-C8FD-FB42-B247-42909FC72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48" y="103393"/>
            <a:ext cx="7853642" cy="48305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2F80C-7B4A-4249-88C0-735E19075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436" y="843558"/>
            <a:ext cx="6293504" cy="38488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C3CA2C-EBC0-4442-B670-8ECA6F6F8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63638"/>
            <a:ext cx="952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0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>
                <a:solidFill>
                  <a:srgbClr val="FF0000"/>
                </a:solidFill>
                <a:latin typeface="Verdana"/>
                <a:cs typeface="Verdana"/>
              </a:rPr>
              <a:t>Connexion au compte Apple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60CB5C-9FE6-CF49-8112-6B50093BA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0" y="671806"/>
            <a:ext cx="6789237" cy="40900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926BFF-C29C-BE44-B2A5-9B96C5FA3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263766"/>
            <a:ext cx="3887885" cy="1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0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>
                <a:solidFill>
                  <a:srgbClr val="FF0000"/>
                </a:solidFill>
                <a:latin typeface="Verdana"/>
                <a:cs typeface="Verdana"/>
              </a:rPr>
              <a:t>Téléchargement depuis App Store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BE0461-9016-AF4A-9461-CF8C739CD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42" y="723985"/>
            <a:ext cx="7310902" cy="43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721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>
                <a:solidFill>
                  <a:srgbClr val="FF0000"/>
                </a:solidFill>
                <a:latin typeface="Verdana"/>
                <a:cs typeface="Verdana"/>
              </a:rPr>
              <a:t>L’application Pages a été installée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496CAA-33F9-BC48-81D0-698D2186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36" y="720776"/>
            <a:ext cx="7659126" cy="431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981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8550" y="0"/>
            <a:ext cx="9212550" cy="574984"/>
          </a:xfrm>
        </p:spPr>
        <p:txBody>
          <a:bodyPr>
            <a:noAutofit/>
          </a:bodyPr>
          <a:lstStyle/>
          <a:p>
            <a:r>
              <a:rPr lang="fr-FR" sz="2800">
                <a:solidFill>
                  <a:srgbClr val="FF0000"/>
                </a:solidFill>
                <a:latin typeface="Verdana"/>
                <a:cs typeface="Verdana"/>
              </a:rPr>
              <a:t>Pages a été installée dans le dossier Applications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11D8A5-9651-D14F-A694-71F281F4F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06" y="712072"/>
            <a:ext cx="8532440" cy="42218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EA7A8F-9904-0E4D-9EFA-EBFA7D2F6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501122"/>
            <a:ext cx="4938846" cy="2930306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CFAEF123-91B7-A440-8898-7E8601934169}"/>
              </a:ext>
            </a:extLst>
          </p:cNvPr>
          <p:cNvSpPr/>
          <p:nvPr/>
        </p:nvSpPr>
        <p:spPr bwMode="auto">
          <a:xfrm rot="19404129">
            <a:off x="5853041" y="3093797"/>
            <a:ext cx="432048" cy="333772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06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9890244-CC31-AE47-B9AE-82516684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28575"/>
            <a:ext cx="8759825" cy="574675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Verdana"/>
                <a:cs typeface="Verdana"/>
              </a:rPr>
              <a:t>Pages a été installée dans le Launchpad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B9C58E-10BE-9941-A430-FAB1FC81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18187"/>
            <a:ext cx="7662317" cy="43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025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Organiser le Dock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9FDB7D-FBF9-4D4C-AA74-5444DC63D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25" y="591404"/>
            <a:ext cx="6655519" cy="44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66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DA8A47-A857-4F42-84A2-61D47EC2B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7776864" cy="4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858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350" y="75488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Regrouper des app dans un dossier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967B88-873C-2E4B-8AF0-CB7A053A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2" y="709133"/>
            <a:ext cx="6643779" cy="4293557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8E9F106C-20DD-2B42-97CD-E0AF339CFE4D}"/>
              </a:ext>
            </a:extLst>
          </p:cNvPr>
          <p:cNvSpPr/>
          <p:nvPr/>
        </p:nvSpPr>
        <p:spPr bwMode="auto">
          <a:xfrm>
            <a:off x="2627784" y="4299942"/>
            <a:ext cx="432048" cy="360040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EA8EA5-48FF-3845-8D04-9857CBC46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07" y="709133"/>
            <a:ext cx="4469780" cy="15240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1FBAB8-9E4B-8542-B864-E5B4DD93C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41" y="2371182"/>
            <a:ext cx="5580112" cy="13065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3881D7-937A-C441-9C4A-87A4C366F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463" y="3430792"/>
            <a:ext cx="3602689" cy="15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27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D88205-C7FB-6C4C-ABC4-44F6204D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61" y="64476"/>
            <a:ext cx="7477613" cy="4869454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56EF53D2-6968-FF40-99B2-1F95162CEC50}"/>
              </a:ext>
            </a:extLst>
          </p:cNvPr>
          <p:cNvSpPr/>
          <p:nvPr/>
        </p:nvSpPr>
        <p:spPr bwMode="auto">
          <a:xfrm>
            <a:off x="3059832" y="4011910"/>
            <a:ext cx="432048" cy="360040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1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intérieur, homme, ordinateur&#10;&#10;Description générée automatiquement">
            <a:extLst>
              <a:ext uri="{FF2B5EF4-FFF2-40B4-BE49-F238E27FC236}">
                <a16:creationId xmlns:a16="http://schemas.microsoft.com/office/drawing/2014/main" id="{963D44D3-1282-D544-91BF-96EC116AE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AutoShape 6"/>
          <p:cNvSpPr>
            <a:spLocks/>
          </p:cNvSpPr>
          <p:nvPr/>
        </p:nvSpPr>
        <p:spPr bwMode="auto">
          <a:xfrm>
            <a:off x="234175" y="3383312"/>
            <a:ext cx="8087422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fr-FR" sz="3797" dirty="0">
                <a:solidFill>
                  <a:schemeClr val="bg1"/>
                </a:solidFill>
                <a:cs typeface="Helvetica" charset="0"/>
              </a:rPr>
              <a:t>Les ateliers du CILAC</a:t>
            </a:r>
          </a:p>
          <a:p>
            <a:pPr algn="ctr">
              <a:defRPr/>
            </a:pPr>
            <a:r>
              <a:rPr lang="fr-FR" sz="2531" dirty="0">
                <a:solidFill>
                  <a:schemeClr val="bg1"/>
                </a:solidFill>
                <a:cs typeface="Helvetica" charset="0"/>
              </a:rPr>
              <a:t>Saison 2021-2022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E442A4-2A6A-214C-8E99-2BCEB681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2898-BD84-A240-95F2-E743F1ABB0DD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59402C-D9D2-7B4C-9016-914BE849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B9A59-2D09-0442-AF7A-E7B0493C6BA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921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Glisser une application dans le Dock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F7092A-878D-3640-B6FE-133554AD4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" y="758992"/>
            <a:ext cx="9144000" cy="3625516"/>
          </a:xfrm>
          <a:prstGeom prst="rect">
            <a:avLst/>
          </a:prstGeom>
        </p:spPr>
      </p:pic>
      <p:sp>
        <p:nvSpPr>
          <p:cNvPr id="5" name="Flèche vers le haut 4">
            <a:extLst>
              <a:ext uri="{FF2B5EF4-FFF2-40B4-BE49-F238E27FC236}">
                <a16:creationId xmlns:a16="http://schemas.microsoft.com/office/drawing/2014/main" id="{FA848289-2CDF-1F4B-BD81-3E87ACE7C2C0}"/>
              </a:ext>
            </a:extLst>
          </p:cNvPr>
          <p:cNvSpPr/>
          <p:nvPr/>
        </p:nvSpPr>
        <p:spPr bwMode="auto">
          <a:xfrm rot="9004547">
            <a:off x="2949060" y="1708080"/>
            <a:ext cx="574825" cy="2439861"/>
          </a:xfrm>
          <a:prstGeom prst="up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8876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13DCD7-D1D9-FF4D-8BFA-7DE6AD603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811"/>
            <a:ext cx="6586803" cy="48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5506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825"/>
            <a:ext cx="9144000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Déplacer des applications dans le Dock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D1D4D0-A3D3-D140-BB50-4B216AC5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7" y="1272441"/>
            <a:ext cx="8704800" cy="7001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3650E1-6211-8642-A32C-F1651764E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7" y="2552299"/>
            <a:ext cx="8708746" cy="6729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66F954-6321-654A-A844-07A111F18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97" y="3726207"/>
            <a:ext cx="8704800" cy="775036"/>
          </a:xfrm>
          <a:prstGeom prst="rect">
            <a:avLst/>
          </a:prstGeom>
        </p:spPr>
      </p:pic>
      <p:sp>
        <p:nvSpPr>
          <p:cNvPr id="7" name="Demi-tour 6">
            <a:extLst>
              <a:ext uri="{FF2B5EF4-FFF2-40B4-BE49-F238E27FC236}">
                <a16:creationId xmlns:a16="http://schemas.microsoft.com/office/drawing/2014/main" id="{FAE86E18-4101-E948-B63B-5F834FE29849}"/>
              </a:ext>
            </a:extLst>
          </p:cNvPr>
          <p:cNvSpPr/>
          <p:nvPr/>
        </p:nvSpPr>
        <p:spPr bwMode="auto">
          <a:xfrm flipH="1">
            <a:off x="971600" y="906421"/>
            <a:ext cx="5616624" cy="516973"/>
          </a:xfrm>
          <a:prstGeom prst="uturn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89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Supprimer une application du Dock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66A88D-F386-B24A-AA0B-FB2CE67F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3467"/>
            <a:ext cx="9144000" cy="1050259"/>
          </a:xfrm>
          <a:prstGeom prst="rect">
            <a:avLst/>
          </a:prstGeom>
        </p:spPr>
      </p:pic>
      <p:sp>
        <p:nvSpPr>
          <p:cNvPr id="5" name="Flèche vers le haut 4">
            <a:extLst>
              <a:ext uri="{FF2B5EF4-FFF2-40B4-BE49-F238E27FC236}">
                <a16:creationId xmlns:a16="http://schemas.microsoft.com/office/drawing/2014/main" id="{A9B9DEC3-A86F-A649-BE2F-67676CAF3543}"/>
              </a:ext>
            </a:extLst>
          </p:cNvPr>
          <p:cNvSpPr/>
          <p:nvPr/>
        </p:nvSpPr>
        <p:spPr bwMode="auto">
          <a:xfrm>
            <a:off x="3419872" y="1069194"/>
            <a:ext cx="216024" cy="816813"/>
          </a:xfrm>
          <a:prstGeom prst="up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CB2157-ECEA-9C4E-9E6A-3C21A6759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2" y="2604930"/>
            <a:ext cx="9144000" cy="1883988"/>
          </a:xfrm>
          <a:prstGeom prst="rect">
            <a:avLst/>
          </a:prstGeom>
        </p:spPr>
      </p:pic>
      <p:sp>
        <p:nvSpPr>
          <p:cNvPr id="7" name="Flèche vers le haut 6">
            <a:extLst>
              <a:ext uri="{FF2B5EF4-FFF2-40B4-BE49-F238E27FC236}">
                <a16:creationId xmlns:a16="http://schemas.microsoft.com/office/drawing/2014/main" id="{A2050371-17AD-8340-AB65-15F4456A5C87}"/>
              </a:ext>
            </a:extLst>
          </p:cNvPr>
          <p:cNvSpPr/>
          <p:nvPr/>
        </p:nvSpPr>
        <p:spPr bwMode="auto">
          <a:xfrm>
            <a:off x="3851920" y="2874384"/>
            <a:ext cx="216024" cy="816813"/>
          </a:xfrm>
          <a:prstGeom prst="up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3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Image 6" descr="Une image contenant texte, afficher&#10;&#10;Description générée automatiquement">
            <a:extLst>
              <a:ext uri="{FF2B5EF4-FFF2-40B4-BE49-F238E27FC236}">
                <a16:creationId xmlns:a16="http://schemas.microsoft.com/office/drawing/2014/main" id="{9BC60E48-232D-F244-8561-38C69AA9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5" y="0"/>
            <a:ext cx="9064469" cy="51435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0B7A531-169F-024B-8BB5-83E5AC3E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36" y="27825"/>
            <a:ext cx="4548880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Verdana"/>
                <a:cs typeface="Verdana"/>
              </a:rPr>
              <a:t>Réglages du Dock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321E1D-6150-9840-AB45-199EB626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785" y="550392"/>
            <a:ext cx="5903276" cy="43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1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1FD5E8-9F1B-D240-93CF-AD892C7F4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0"/>
            <a:ext cx="6869912" cy="48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630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498A58-40C2-6740-BE0D-5278B2EB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0" y="0"/>
            <a:ext cx="8938399" cy="5143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06CD9B-9B66-0B40-B1A1-725FEEB36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" y="287642"/>
            <a:ext cx="1851043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98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99C198-1DE6-1F48-8710-EF74B49B4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" y="0"/>
            <a:ext cx="9136901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64495C-B88B-224E-A6CF-51816B0F8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721" y="82683"/>
            <a:ext cx="1316729" cy="41559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DF940B-1A0E-4643-8770-3A0ADD7A47EF}"/>
              </a:ext>
            </a:extLst>
          </p:cNvPr>
          <p:cNvSpPr txBox="1"/>
          <p:nvPr/>
        </p:nvSpPr>
        <p:spPr>
          <a:xfrm>
            <a:off x="899592" y="4164489"/>
            <a:ext cx="3342582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400" dirty="0"/>
              <a:t>Dock à droite</a:t>
            </a:r>
          </a:p>
        </p:txBody>
      </p:sp>
    </p:spTree>
    <p:extLst>
      <p:ext uri="{BB962C8B-B14F-4D97-AF65-F5344CB8AC3E}">
        <p14:creationId xmlns:p14="http://schemas.microsoft.com/office/powerpoint/2010/main" val="2233839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69DE56-283F-2944-94AC-99337C1C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4" y="183252"/>
            <a:ext cx="7643192" cy="477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09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vieux, pierre&#10;&#10;Description générée automatiquement">
            <a:extLst>
              <a:ext uri="{FF2B5EF4-FFF2-40B4-BE49-F238E27FC236}">
                <a16:creationId xmlns:a16="http://schemas.microsoft.com/office/drawing/2014/main" id="{85254D43-B1DD-594F-84E1-1F6EBCD03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" r="13802" b="-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Espace réservé du numéro de diapositive 2" hidden="1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701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équipement électronique, table, ordinateur&#10;&#10;Description générée automatiquement">
            <a:extLst>
              <a:ext uri="{FF2B5EF4-FFF2-40B4-BE49-F238E27FC236}">
                <a16:creationId xmlns:a16="http://schemas.microsoft.com/office/drawing/2014/main" id="{AC091A5D-B00D-7B43-996F-DABF02A7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104608"/>
            <a:ext cx="6858000" cy="51435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B9A59-2D09-0442-AF7A-E7B0493C6BA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 rot="20755377">
            <a:off x="1959148" y="2878566"/>
            <a:ext cx="5020054" cy="1042829"/>
          </a:xfrm>
          <a:prstGeom prst="rect">
            <a:avLst/>
          </a:prstGeom>
        </p:spPr>
        <p:txBody>
          <a:bodyPr wrap="square" lIns="57386" tIns="28692" rIns="57386" bIns="28692">
            <a:spAutoFit/>
          </a:bodyPr>
          <a:lstStyle/>
          <a:p>
            <a:pPr algn="ctr">
              <a:defRPr/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Atelier Bureautique</a:t>
            </a:r>
            <a:b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saison 2021/2022</a:t>
            </a:r>
          </a:p>
        </p:txBody>
      </p:sp>
      <p:pic>
        <p:nvPicPr>
          <p:cNvPr id="8" name="Image 7" descr="Une image contenant personne, homme, intérieur, signe&#10;&#10;Description générée automatiquement">
            <a:extLst>
              <a:ext uri="{FF2B5EF4-FFF2-40B4-BE49-F238E27FC236}">
                <a16:creationId xmlns:a16="http://schemas.microsoft.com/office/drawing/2014/main" id="{2769A337-F5CF-3C4C-9A0F-1F0004D6E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48" y="385677"/>
            <a:ext cx="1870343" cy="1053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8389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Le menu Pomme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31DA6831-2AF0-1E4B-B63B-34335877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6" y="593564"/>
            <a:ext cx="7355036" cy="43677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335E12-B4AB-7A4B-B8D7-817770AC6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66" y="593564"/>
            <a:ext cx="2857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13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B53C55-447D-D546-95E4-17CB82527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64"/>
            <a:ext cx="9144000" cy="50493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30C4B8-B883-0D40-A4CB-6265FB416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87883"/>
            <a:ext cx="5778196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9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Image 5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2CE9640A-74DD-BD4D-8A3F-3DB56A409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5" y="0"/>
            <a:ext cx="8745229" cy="5143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52DFC8-5698-CB40-964F-E92082766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941" y="267494"/>
            <a:ext cx="6010473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FFDA0544-1E34-CD47-B04D-721557FBF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9" y="0"/>
            <a:ext cx="8764422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6A16BE-027A-0542-949E-3BA40168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32" y="0"/>
            <a:ext cx="4318868" cy="356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27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0C4988-0698-2640-9E49-03B1F6117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7" y="0"/>
            <a:ext cx="9098245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CF3367-7A6A-0A46-B035-CDA7E7B10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843558"/>
            <a:ext cx="2201987" cy="24004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657464-F129-F04F-87D7-757C75E59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382" y="2042244"/>
            <a:ext cx="2276028" cy="23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8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4E100C-D2B4-044B-98BF-980563E1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6" y="0"/>
            <a:ext cx="8418768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38F19-9829-1747-8140-105350C2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135316"/>
            <a:ext cx="29591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4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béton, vieux, ciment&#10;&#10;Description générée automatiquement">
            <a:extLst>
              <a:ext uri="{FF2B5EF4-FFF2-40B4-BE49-F238E27FC236}">
                <a16:creationId xmlns:a16="http://schemas.microsoft.com/office/drawing/2014/main" id="{D280800D-38E0-384C-A043-2761DB009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Espace réservé du numéro de diapositive 2" hidden="1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4788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61189640-109B-B44E-9D4C-C9D9386B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93" y="0"/>
            <a:ext cx="8738214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033641-38B6-C84E-8331-02829A78E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15317"/>
            <a:ext cx="312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32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4B15D6-0FF9-0E47-90F4-896DDE2F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4" y="0"/>
            <a:ext cx="8951471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80744F-AFDD-4847-BBD2-ABA273138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956" y="0"/>
            <a:ext cx="2279352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1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Image 4" descr="Une image contenant texte, équipement électronique, capture d’écran, afficher&#10;&#10;Description générée automatiquement">
            <a:extLst>
              <a:ext uri="{FF2B5EF4-FFF2-40B4-BE49-F238E27FC236}">
                <a16:creationId xmlns:a16="http://schemas.microsoft.com/office/drawing/2014/main" id="{1ABA3BA9-7FB6-9F47-ADFE-5A8996019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27" y="0"/>
            <a:ext cx="8706346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0FA332-B399-B346-87D6-CF52E9C7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66" y="27825"/>
            <a:ext cx="38989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32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C19C0A-6AF3-834A-A6EF-D1A83621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" y="0"/>
            <a:ext cx="9125152" cy="50200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B304DAF-5520-A841-B912-DD1A543A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564FC1-F45D-BF46-9B71-CDE083884088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F25DA-11AD-AA41-B141-9B3FAB0B8796}"/>
              </a:ext>
            </a:extLst>
          </p:cNvPr>
          <p:cNvSpPr/>
          <p:nvPr/>
        </p:nvSpPr>
        <p:spPr>
          <a:xfrm rot="1825664" flipH="1">
            <a:off x="7212258" y="632193"/>
            <a:ext cx="183443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25" dirty="0">
                <a:solidFill>
                  <a:schemeClr val="bg1"/>
                </a:solidFill>
                <a:latin typeface="Script MT Bold" panose="03040602040607080904" pitchFamily="66" charset="77"/>
              </a:rPr>
              <a:t>Au programme</a:t>
            </a:r>
            <a:endParaRPr lang="fr-FR" sz="202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99000D-CD95-BE43-A701-024246CBBA9D}"/>
              </a:ext>
            </a:extLst>
          </p:cNvPr>
          <p:cNvSpPr txBox="1"/>
          <p:nvPr/>
        </p:nvSpPr>
        <p:spPr>
          <a:xfrm>
            <a:off x="611560" y="411510"/>
            <a:ext cx="6903297" cy="374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Ils peuvent passer à macOS 12 Monterey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Le bureau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Le menu Pomme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Acheter une application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Le Launchpad et le Dock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Acheter des applications Microsoft 365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Organiser le Dock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La barre des menus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latin typeface="Script MT Bold" panose="03040602040607080904" pitchFamily="66" charset="77"/>
              </a:rPr>
              <a:t>Le Finder</a:t>
            </a:r>
          </a:p>
        </p:txBody>
      </p:sp>
    </p:spTree>
    <p:extLst>
      <p:ext uri="{BB962C8B-B14F-4D97-AF65-F5344CB8AC3E}">
        <p14:creationId xmlns:p14="http://schemas.microsoft.com/office/powerpoint/2010/main" val="113644776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0C77F016-6E6E-1142-97BA-7B255F1E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7" y="0"/>
            <a:ext cx="8735685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39602F-F593-CA4C-9E88-28A2ACC49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66" y="27825"/>
            <a:ext cx="311411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98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D399AD-73C6-864C-B290-FF0DFD8A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4" y="0"/>
            <a:ext cx="8911252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9FE782-6769-8D47-8A7E-B0ECDF450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36" y="0"/>
            <a:ext cx="43307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9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DA47E7-2921-EE44-B725-33C5FF58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" y="0"/>
            <a:ext cx="9011467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260049-7FC5-EF4D-A4A0-099AE552147C}"/>
              </a:ext>
            </a:extLst>
          </p:cNvPr>
          <p:cNvSpPr txBox="1"/>
          <p:nvPr/>
        </p:nvSpPr>
        <p:spPr>
          <a:xfrm>
            <a:off x="6196960" y="411510"/>
            <a:ext cx="261879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Exemples d’extensions:</a:t>
            </a:r>
          </a:p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.docx pour Word</a:t>
            </a:r>
          </a:p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.xlsx pour Excel</a:t>
            </a:r>
          </a:p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jpg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pour images</a:t>
            </a:r>
          </a:p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mov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pour vidéos</a:t>
            </a:r>
          </a:p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mpa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pour des vidéos</a:t>
            </a:r>
          </a:p>
          <a:p>
            <a:pPr algn="l"/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.pages pour Pages</a:t>
            </a:r>
          </a:p>
          <a:p>
            <a:pPr algn="l"/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08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B78E75-9F93-7D4F-91DC-A62FF37A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58" y="0"/>
            <a:ext cx="86016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748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9E11C6-C98E-3446-8B15-E525CBDE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26" y="0"/>
            <a:ext cx="8788147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73F0B5-8714-EF48-89CB-DF3E9E511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8" y="27825"/>
            <a:ext cx="2679700" cy="2425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D1FA5D-1FAD-5B4E-9A55-BED2F0499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200" y="1365250"/>
            <a:ext cx="31496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04B23729-AA17-764F-B763-D9843BC42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31" y="0"/>
            <a:ext cx="8671738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EDDDAB-1A62-F749-8745-24F6F5461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5934"/>
            <a:ext cx="3024336" cy="48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7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1A654CEB-564A-2344-AF9F-253CD7A8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98" y="0"/>
            <a:ext cx="8665404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DE868A-CC21-5343-AE57-22CA41C10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-1199"/>
            <a:ext cx="2628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2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CB2904E7-719D-7E4F-93A0-799AF831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" y="0"/>
            <a:ext cx="8672106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F2C8E3-7E52-F94C-B32F-FF574B23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61" y="44981"/>
            <a:ext cx="2930613" cy="478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2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9864872F-D6B0-874B-B42F-FB5E691C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0" y="0"/>
            <a:ext cx="8712719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F660F6-E945-E743-AAFC-4CC0ED6ED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0"/>
            <a:ext cx="25908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76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Image 6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289145DF-5415-E341-ACDD-D0B111B57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0" y="0"/>
            <a:ext cx="8731840" cy="5143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B3AB3E-E3FD-284E-AA41-C796F83DE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54044"/>
            <a:ext cx="37465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8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35496" y="79152"/>
            <a:ext cx="9108504" cy="6275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Liste des Mac compatibles macOS 12 Monterey</a:t>
            </a:r>
            <a:br>
              <a:rPr lang="fr-FR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r-FR" sz="3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07504" y="743396"/>
            <a:ext cx="8496944" cy="3656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t">
            <a:normAutofit/>
          </a:bodyPr>
          <a:lstStyle/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iMac – à partir de 2015 et plus</a:t>
            </a:r>
          </a:p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iMac Pro – à partir de 2017 et plus</a:t>
            </a:r>
          </a:p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MacBook Air – à partir de 2015 et plus</a:t>
            </a:r>
          </a:p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MacBook – à partir de 2016 et plus</a:t>
            </a:r>
          </a:p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MacBook Pro – à partir de 2015 et plus</a:t>
            </a:r>
          </a:p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 Pro – à partir de 2013 et plus</a:t>
            </a:r>
          </a:p>
          <a:p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 Mini – à partir de 2014 et plus</a:t>
            </a:r>
          </a:p>
          <a:p>
            <a:endParaRPr lang="fr-FR" dirty="0"/>
          </a:p>
        </p:txBody>
      </p:sp>
      <p:sp>
        <p:nvSpPr>
          <p:cNvPr id="4" name="Espace réservé du numéro de diapositive 3" hidden="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939B9A59-2D09-0442-AF7A-E7B0493C6BAD}" type="slidenum">
              <a:rPr lang="fr-FR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618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276A4633-B16A-0145-B3AE-06391937C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14" y="0"/>
            <a:ext cx="8695571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2E271E-1EA2-2343-B018-167EED4F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-441"/>
            <a:ext cx="38100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Image 4" descr="Une image contenant texte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2EF8DBDA-4C5A-BB43-A19C-6D2731800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9199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Image 4" descr="Une image contenant texte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532A0701-77CD-9D4A-836A-D5BBC13D4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3" y="0"/>
            <a:ext cx="8742674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A3C6B9-BC6D-934A-A6F1-8547CF230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62614"/>
            <a:ext cx="1037493" cy="42279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37EDB4-4335-0E49-8843-2C66C0635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29438"/>
            <a:ext cx="1945633" cy="39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5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41924F-618C-EE40-8554-3378C3D46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7" y="0"/>
            <a:ext cx="85170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5063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C95E89-C05A-9549-9459-C97D899FF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6415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EBC73F-858E-4747-8BA8-AC280B86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7"/>
            <a:ext cx="9144000" cy="513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2569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353C21-CE85-754B-B8F6-28766952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2" y="0"/>
            <a:ext cx="8732435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392E6E-EA80-1541-90BE-5BDA90654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934" y="0"/>
            <a:ext cx="32893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4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97DB56B6-2E44-024C-81FB-CDF3F63B3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b="11809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numéro de diapositive 2" hidden="1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2555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Plus sur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2946">
            <a:off x="1710554" y="769224"/>
            <a:ext cx="6539444" cy="3675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05039" y="4025444"/>
            <a:ext cx="5099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www.cornil.com</a:t>
            </a:r>
            <a:endParaRPr lang="fr-FR" sz="4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39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/>
          </p:cNvSpPr>
          <p:nvPr/>
        </p:nvSpPr>
        <p:spPr bwMode="auto">
          <a:xfrm>
            <a:off x="0" y="4156203"/>
            <a:ext cx="9144000" cy="9872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FFC0BE"/>
              </a:gs>
              <a:gs pos="100000">
                <a:srgbClr val="D1403C"/>
              </a:gs>
            </a:gsLst>
            <a:lin ang="5400000" scaled="1"/>
          </a:gradFill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b="4720"/>
          <a:stretch>
            <a:fillRect/>
          </a:stretch>
        </p:blipFill>
        <p:spPr bwMode="auto">
          <a:xfrm>
            <a:off x="-1" y="13003"/>
            <a:ext cx="9145041" cy="43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/>
          </p:cNvSpPr>
          <p:nvPr/>
        </p:nvSpPr>
        <p:spPr bwMode="auto">
          <a:xfrm>
            <a:off x="0" y="4339829"/>
            <a:ext cx="9144000" cy="8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3912" tIns="23912" rIns="23912" bIns="23912"/>
          <a:lstStyle/>
          <a:p>
            <a:pPr algn="ctr"/>
            <a:r>
              <a:rPr lang="fr-FR" sz="42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iPad, iPhone, Mac et + c’est au CILAC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0C4C9D-8CCA-094B-84A0-291E63BAB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0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Image 4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984ABD5C-10AD-C94C-B976-07CD944E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34" y="164314"/>
            <a:ext cx="8202131" cy="48670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844B72-A24F-1248-9119-474B1668996C}"/>
              </a:ext>
            </a:extLst>
          </p:cNvPr>
          <p:cNvSpPr txBox="1"/>
          <p:nvPr/>
        </p:nvSpPr>
        <p:spPr>
          <a:xfrm>
            <a:off x="1974365" y="843558"/>
            <a:ext cx="265329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 de menus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8E2C63-B5DE-C040-8C17-2F0C8138D174}"/>
              </a:ext>
            </a:extLst>
          </p:cNvPr>
          <p:cNvSpPr txBox="1"/>
          <p:nvPr/>
        </p:nvSpPr>
        <p:spPr>
          <a:xfrm>
            <a:off x="2802551" y="2031538"/>
            <a:ext cx="276069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bureau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BDEC40-C31F-9D40-A887-99D5019B4ACB}"/>
              </a:ext>
            </a:extLst>
          </p:cNvPr>
          <p:cNvSpPr txBox="1"/>
          <p:nvPr/>
        </p:nvSpPr>
        <p:spPr>
          <a:xfrm>
            <a:off x="3366770" y="3723878"/>
            <a:ext cx="141577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Dock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B6D032-8D09-6146-907D-92C1A792D0EB}"/>
              </a:ext>
            </a:extLst>
          </p:cNvPr>
          <p:cNvSpPr txBox="1"/>
          <p:nvPr/>
        </p:nvSpPr>
        <p:spPr>
          <a:xfrm>
            <a:off x="5810691" y="3225921"/>
            <a:ext cx="1361270" cy="4616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Fichiers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346898-6536-6945-B4F5-55CAB7B2E486}"/>
              </a:ext>
            </a:extLst>
          </p:cNvPr>
          <p:cNvSpPr txBox="1"/>
          <p:nvPr/>
        </p:nvSpPr>
        <p:spPr>
          <a:xfrm>
            <a:off x="5541879" y="1305223"/>
            <a:ext cx="1329210" cy="4616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Dossier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3E4184-F500-D743-A148-39E9C9D0DA46}"/>
              </a:ext>
            </a:extLst>
          </p:cNvPr>
          <p:cNvSpPr txBox="1"/>
          <p:nvPr/>
        </p:nvSpPr>
        <p:spPr>
          <a:xfrm>
            <a:off x="5109713" y="420719"/>
            <a:ext cx="263726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Disque système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4B20FB6-3304-7F48-AA0E-83235556708C}"/>
              </a:ext>
            </a:extLst>
          </p:cNvPr>
          <p:cNvCxnSpPr/>
          <p:nvPr/>
        </p:nvCxnSpPr>
        <p:spPr bwMode="auto">
          <a:xfrm flipH="1" flipV="1">
            <a:off x="2411760" y="267494"/>
            <a:ext cx="390791" cy="5760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49526AA-3301-A241-BC01-C427B20284B3}"/>
              </a:ext>
            </a:extLst>
          </p:cNvPr>
          <p:cNvCxnSpPr>
            <a:cxnSpLocks/>
          </p:cNvCxnSpPr>
          <p:nvPr/>
        </p:nvCxnSpPr>
        <p:spPr bwMode="auto">
          <a:xfrm flipH="1">
            <a:off x="3563888" y="4185543"/>
            <a:ext cx="1" cy="40243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BC9B1C8-1E94-5640-88BC-1E1762062210}"/>
              </a:ext>
            </a:extLst>
          </p:cNvPr>
          <p:cNvCxnSpPr>
            <a:cxnSpLocks/>
          </p:cNvCxnSpPr>
          <p:nvPr/>
        </p:nvCxnSpPr>
        <p:spPr bwMode="auto">
          <a:xfrm flipV="1">
            <a:off x="7788859" y="555526"/>
            <a:ext cx="383541" cy="15289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FB1A544-CCAD-524E-8DBF-223678CD656B}"/>
              </a:ext>
            </a:extLst>
          </p:cNvPr>
          <p:cNvCxnSpPr>
            <a:cxnSpLocks/>
          </p:cNvCxnSpPr>
          <p:nvPr/>
        </p:nvCxnSpPr>
        <p:spPr bwMode="auto">
          <a:xfrm flipV="1">
            <a:off x="6875696" y="1487075"/>
            <a:ext cx="576624" cy="890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3E8F809-4F93-0A45-9ABB-DD823607C82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2235" y="3008580"/>
            <a:ext cx="816149" cy="30639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E972CC4-E297-D24C-B55D-52194073C62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2235" y="3363838"/>
            <a:ext cx="816149" cy="9291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F578953-4F35-1B41-A74F-7836A49FB26E}"/>
              </a:ext>
            </a:extLst>
          </p:cNvPr>
          <p:cNvCxnSpPr>
            <a:cxnSpLocks/>
          </p:cNvCxnSpPr>
          <p:nvPr/>
        </p:nvCxnSpPr>
        <p:spPr bwMode="auto">
          <a:xfrm>
            <a:off x="7202811" y="3611901"/>
            <a:ext cx="825573" cy="18398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B605336-780C-1E47-B5ED-F299C4B2FF4B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6491326" y="1604979"/>
            <a:ext cx="1582299" cy="162094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6B946AA-6AD9-8041-B0F9-170DBCDFA9D0}"/>
              </a:ext>
            </a:extLst>
          </p:cNvPr>
          <p:cNvCxnSpPr>
            <a:cxnSpLocks/>
          </p:cNvCxnSpPr>
          <p:nvPr/>
        </p:nvCxnSpPr>
        <p:spPr bwMode="auto">
          <a:xfrm flipV="1">
            <a:off x="6804248" y="1962105"/>
            <a:ext cx="1368152" cy="12258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E993A6D-4FEE-FC46-AF98-67DEA363A87E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8973" y="2454906"/>
            <a:ext cx="1167455" cy="71594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992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029" y="4508372"/>
            <a:ext cx="8607206" cy="642726"/>
          </a:xfrm>
          <a:prstGeom prst="rect">
            <a:avLst/>
          </a:prstGeom>
        </p:spPr>
        <p:txBody>
          <a:bodyPr wrap="square" lIns="57389" tIns="28695" rIns="57389" bIns="28695">
            <a:spAutoFit/>
          </a:bodyPr>
          <a:lstStyle/>
          <a:p>
            <a:r>
              <a:rPr lang="fr-FR" sz="3800" dirty="0">
                <a:solidFill>
                  <a:srgbClr val="FF0000"/>
                </a:solidFill>
                <a:latin typeface="Verdana"/>
                <a:cs typeface="Verdana"/>
              </a:rPr>
              <a:t>https://</a:t>
            </a:r>
            <a:r>
              <a:rPr lang="fr-FR" sz="3800" dirty="0" err="1">
                <a:solidFill>
                  <a:srgbClr val="FF0000"/>
                </a:solidFill>
                <a:latin typeface="Verdana"/>
                <a:cs typeface="Verdana"/>
              </a:rPr>
              <a:t>cilaclamadeleine.org</a:t>
            </a:r>
            <a:endParaRPr lang="fr-FR" sz="3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CF103A-25EB-124B-BF46-0839D53F7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48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179453"/>
            <a:ext cx="8759098" cy="574984"/>
          </a:xfrm>
        </p:spPr>
        <p:txBody>
          <a:bodyPr/>
          <a:lstStyle/>
          <a:p>
            <a:endParaRPr lang="fr-FR" sz="23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536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7062" y="3977548"/>
            <a:ext cx="2739172" cy="11659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57397" tIns="28698" rIns="57397" bIns="28698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Cilac est au CCA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35 rue St Joseph</a:t>
            </a:r>
          </a:p>
          <a:p>
            <a:r>
              <a:rPr lang="fr-FR" sz="2400" dirty="0">
                <a:solidFill>
                  <a:schemeClr val="bg1"/>
                </a:solidFill>
              </a:rPr>
              <a:t>59110 La Madeleine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 flipV="1">
            <a:off x="4420109" y="2305939"/>
            <a:ext cx="2658107" cy="1632838"/>
          </a:xfrm>
          <a:prstGeom prst="straightConnector1">
            <a:avLst/>
          </a:prstGeom>
          <a:solidFill>
            <a:srgbClr val="D7E2EE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340FE-D5F0-AC4F-801E-5C85D08EF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BB7135-3FF6-7742-AADC-6F6AC685340A}"/>
              </a:ext>
            </a:extLst>
          </p:cNvPr>
          <p:cNvSpPr txBox="1"/>
          <p:nvPr/>
        </p:nvSpPr>
        <p:spPr>
          <a:xfrm>
            <a:off x="678539" y="1298395"/>
            <a:ext cx="7483139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À distance avec Microsoft Teams</a:t>
            </a:r>
          </a:p>
        </p:txBody>
      </p:sp>
    </p:spTree>
    <p:extLst>
      <p:ext uri="{BB962C8B-B14F-4D97-AF65-F5344CB8AC3E}">
        <p14:creationId xmlns:p14="http://schemas.microsoft.com/office/powerpoint/2010/main" val="4014890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Image 4" descr="Une image contenant texte, afficher, capture d’écran&#10;&#10;Description générée automatiquement">
            <a:extLst>
              <a:ext uri="{FF2B5EF4-FFF2-40B4-BE49-F238E27FC236}">
                <a16:creationId xmlns:a16="http://schemas.microsoft.com/office/drawing/2014/main" id="{6E63EE25-029D-414E-9812-AF3F0AED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12" y="267494"/>
            <a:ext cx="8657376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4FBC3C-AAB4-A042-A5C6-8A4A03D82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771550"/>
            <a:ext cx="5392142" cy="32707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71173E-061E-AD4E-B5E3-836B13094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1291945"/>
            <a:ext cx="5276152" cy="27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44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5C6E45-CEDF-A84B-99BD-D2DB6AD1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EF22E8A-1390-C94B-9862-EED61542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Verdana"/>
                <a:cs typeface="Verdana"/>
              </a:rPr>
              <a:t>Acheter des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206091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Aller à l’App Store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Image 4" descr="Une image contenant texte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3BBFE02D-96C7-0149-BD7C-22A5E28A7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45758"/>
            <a:ext cx="6695658" cy="419644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1F117E-59BC-9D4C-9EF1-9C44091D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69" y="1217061"/>
            <a:ext cx="7801479" cy="3010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B4167D-360E-1D47-8D98-AECEE23D8250}"/>
              </a:ext>
            </a:extLst>
          </p:cNvPr>
          <p:cNvSpPr txBox="1"/>
          <p:nvPr/>
        </p:nvSpPr>
        <p:spPr>
          <a:xfrm>
            <a:off x="3491880" y="1491630"/>
            <a:ext cx="3321743" cy="4979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Entrez un nom </a:t>
            </a:r>
            <a:r>
              <a:rPr lang="fr-FR" dirty="0" err="1"/>
              <a:t>d’app</a:t>
            </a:r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981A223-6DD7-6F40-B2AA-BBBC02455BD1}"/>
              </a:ext>
            </a:extLst>
          </p:cNvPr>
          <p:cNvCxnSpPr>
            <a:stCxn id="8" idx="1"/>
          </p:cNvCxnSpPr>
          <p:nvPr/>
        </p:nvCxnSpPr>
        <p:spPr bwMode="auto">
          <a:xfrm flipH="1" flipV="1">
            <a:off x="2483768" y="1740608"/>
            <a:ext cx="1008112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31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E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DEE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 W3"/>
        <a:cs typeface="ヒラギノ明朝 Pro W3"/>
      </a:majorFont>
      <a:minorFont>
        <a:latin typeface="Times"/>
        <a:ea typeface="ヒラギノ明朝 Pro W3"/>
        <a:cs typeface="ヒラギノ明朝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cilac-bur-modele.potx" id="{811AB91A-5D66-2544-A277-862EC473D47A}" vid="{E2350AEF-773A-764D-A2A5-F8C8840CB345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1776</Words>
  <Application>Microsoft Macintosh PowerPoint</Application>
  <PresentationFormat>Affichage à l'écran (16:9)</PresentationFormat>
  <Paragraphs>357</Paragraphs>
  <Slides>61</Slides>
  <Notes>61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9" baseType="lpstr">
      <vt:lpstr>Arial</vt:lpstr>
      <vt:lpstr>Bradley Hand ITC TT-Bold</vt:lpstr>
      <vt:lpstr>Helvetica</vt:lpstr>
      <vt:lpstr>Lucida Grande</vt:lpstr>
      <vt:lpstr>Script MT Bold</vt:lpstr>
      <vt:lpstr>Times</vt:lpstr>
      <vt:lpstr>Verdana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Liste des Mac compatibles macOS 12 Monterey </vt:lpstr>
      <vt:lpstr>Présentation PowerPoint</vt:lpstr>
      <vt:lpstr>Présentation PowerPoint</vt:lpstr>
      <vt:lpstr>Acheter des applications</vt:lpstr>
      <vt:lpstr>Aller à l’App Store</vt:lpstr>
      <vt:lpstr>Présentation PowerPoint</vt:lpstr>
      <vt:lpstr>Connexion au compte Apple</vt:lpstr>
      <vt:lpstr>Téléchargement depuis App Store</vt:lpstr>
      <vt:lpstr>L’application Pages a été installée</vt:lpstr>
      <vt:lpstr>Pages a été installée dans le dossier Applications</vt:lpstr>
      <vt:lpstr>Pages a été installée dans le Launchpad</vt:lpstr>
      <vt:lpstr>Organiser le Dock</vt:lpstr>
      <vt:lpstr>Présentation PowerPoint</vt:lpstr>
      <vt:lpstr>Regrouper des app dans un dossier</vt:lpstr>
      <vt:lpstr>Présentation PowerPoint</vt:lpstr>
      <vt:lpstr>Glisser une application dans le Dock</vt:lpstr>
      <vt:lpstr>Présentation PowerPoint</vt:lpstr>
      <vt:lpstr>Déplacer des applications dans le Dock</vt:lpstr>
      <vt:lpstr>Supprimer une application du Dock</vt:lpstr>
      <vt:lpstr>Réglages du Dock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menu Pomme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Plus sur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Cornil</dc:creator>
  <cp:lastModifiedBy>Yves Cornil</cp:lastModifiedBy>
  <cp:revision>27</cp:revision>
  <cp:lastPrinted>2021-08-21T14:08:56Z</cp:lastPrinted>
  <dcterms:created xsi:type="dcterms:W3CDTF">2020-08-27T13:06:58Z</dcterms:created>
  <dcterms:modified xsi:type="dcterms:W3CDTF">2021-12-10T11:50:26Z</dcterms:modified>
</cp:coreProperties>
</file>